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4" r:id="rId5"/>
    <p:sldId id="270" r:id="rId6"/>
    <p:sldId id="271" r:id="rId7"/>
    <p:sldId id="261" r:id="rId8"/>
    <p:sldId id="265" r:id="rId9"/>
    <p:sldId id="266" r:id="rId10"/>
    <p:sldId id="267" r:id="rId11"/>
    <p:sldId id="272" r:id="rId12"/>
    <p:sldId id="268" r:id="rId13"/>
    <p:sldId id="273" r:id="rId14"/>
    <p:sldId id="258" r:id="rId15"/>
    <p:sldId id="274" r:id="rId16"/>
    <p:sldId id="276" r:id="rId17"/>
    <p:sldId id="262" r:id="rId18"/>
    <p:sldId id="275" r:id="rId19"/>
    <p:sldId id="277" r:id="rId20"/>
    <p:sldId id="278" r:id="rId21"/>
    <p:sldId id="279" r:id="rId22"/>
    <p:sldId id="280" r:id="rId23"/>
    <p:sldId id="263" r:id="rId24"/>
    <p:sldId id="281" r:id="rId25"/>
    <p:sldId id="282" r:id="rId26"/>
    <p:sldId id="283" r:id="rId27"/>
    <p:sldId id="284" r:id="rId28"/>
    <p:sldId id="285" r:id="rId29"/>
    <p:sldId id="259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BF1EF5-FF2E-4EFB-A976-A82D94D2CBDF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152D21-11D7-4D2B-925B-8D3345F51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19200" y="4419600"/>
            <a:ext cx="8305800" cy="1143000"/>
          </a:xfrm>
        </p:spPr>
        <p:txBody>
          <a:bodyPr/>
          <a:lstStyle/>
          <a:p>
            <a:r>
              <a:rPr lang="en-US" b="1" dirty="0" smtClean="0"/>
              <a:t>Law in Society</a:t>
            </a:r>
          </a:p>
          <a:p>
            <a:r>
              <a:rPr lang="en-US" b="1" dirty="0" smtClean="0"/>
              <a:t>Ms. Baumgartner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981200"/>
          </a:xfrm>
        </p:spPr>
        <p:txBody>
          <a:bodyPr/>
          <a:lstStyle/>
          <a:p>
            <a:r>
              <a:rPr lang="en-US" sz="5400" b="1" dirty="0" smtClean="0"/>
              <a:t>Chapter 16</a:t>
            </a:r>
            <a:br>
              <a:rPr lang="en-US" sz="5400" b="1" dirty="0" smtClean="0"/>
            </a:br>
            <a:r>
              <a:rPr lang="en-US" sz="5400" b="1" dirty="0" smtClean="0"/>
              <a:t>Property &amp; Its Acquisition</a:t>
            </a:r>
            <a:endParaRPr lang="en-US" sz="5400" b="1" dirty="0"/>
          </a:p>
        </p:txBody>
      </p:sp>
      <p:pic>
        <p:nvPicPr>
          <p:cNvPr id="2051" name="Picture 3" descr="C:\Documents and Settings\jwilson\Local Settings\Temporary Internet Files\Content.IE5\D0O6L3OG\MC9001047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844357"/>
            <a:ext cx="2348484" cy="2480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Can you identify the following trademarks?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Property &amp; Its Classification</a:t>
            </a:r>
            <a:endParaRPr lang="en-US" b="1" dirty="0"/>
          </a:p>
        </p:txBody>
      </p:sp>
      <p:pic>
        <p:nvPicPr>
          <p:cNvPr id="24578" name="Picture 2" descr="http://t3.gstatic.com/images?q=tbn:ANd9GcRqHmOdv_CPJfBMB9t2TRQychm70j4BRjXS5vChSiKBVwtJRLA&amp;t=1&amp;usg=__E4_Btrb7YGUeTm5xv1lHulmXSg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62200"/>
            <a:ext cx="2438400" cy="1876425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SQ6QIRAHPchNIrAlNGFAoLroSZ9wEy-yORrxgPvlCNGOtqIYw&amp;t=1&amp;h=191&amp;w=194&amp;usg=__yRB4yVBo3ZHyMSxxJRkwBwiwIXA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86000"/>
            <a:ext cx="1708030" cy="1676400"/>
          </a:xfrm>
          <a:prstGeom prst="rect">
            <a:avLst/>
          </a:prstGeom>
          <a:noFill/>
        </p:spPr>
      </p:pic>
      <p:pic>
        <p:nvPicPr>
          <p:cNvPr id="24582" name="Picture 6" descr="http://t1.gstatic.com/images?q=tbn:ANd9GcROm5kvPnbGhGGl52bpZNrI089WbTkAGHyxNlcPeOsX6h13kN0&amp;t=1&amp;usg=__8OpJyGPasj_iTwR4NVsLyTUgj7c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438650"/>
            <a:ext cx="2085975" cy="2190750"/>
          </a:xfrm>
          <a:prstGeom prst="rect">
            <a:avLst/>
          </a:prstGeom>
          <a:noFill/>
        </p:spPr>
      </p:pic>
      <p:pic>
        <p:nvPicPr>
          <p:cNvPr id="24584" name="Picture 8" descr="http://t1.gstatic.com/images?q=tbn:ANd9GcTGc_NPQR71oqp5C86KEDIFdU5M5ITgw9cGkgHlEcu8vLGjc3s&amp;t=1&amp;usg=__e7PA0raYFydlN-ZnvWsUs2HY2BY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57700" y="4905374"/>
            <a:ext cx="3619500" cy="126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federal copyright law, not all infringements are penalized</a:t>
            </a:r>
          </a:p>
          <a:p>
            <a:pPr lvl="1"/>
            <a:r>
              <a:rPr lang="en-US" dirty="0" smtClean="0"/>
              <a:t>FAIR USE—very limited use of copyrighted works by critics, researchers, news reporters and teachers.</a:t>
            </a:r>
          </a:p>
          <a:p>
            <a:pPr lvl="1"/>
            <a:r>
              <a:rPr lang="en-US" dirty="0" smtClean="0"/>
              <a:t>EX: an author quoting a paragraph from another author’s book and citing it</a:t>
            </a:r>
          </a:p>
          <a:p>
            <a:pPr lvl="1"/>
            <a:r>
              <a:rPr lang="en-US" dirty="0" smtClean="0"/>
              <a:t>EX: a teacher making a fair amount of copies of worksheets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1.gstatic.com/images?q=tbn:ANd9GcSBjcHDItvzE1Niy-QhzLiN5dehoF74kh08lNXv1E5jLNDiMyUFMg:www.shipandgo.com/images/copi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348246"/>
            <a:ext cx="3124200" cy="2233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Trademark</a:t>
            </a:r>
            <a:r>
              <a:rPr lang="en-US" u="sng" dirty="0" smtClean="0"/>
              <a:t> </a:t>
            </a:r>
            <a:r>
              <a:rPr lang="en-US" dirty="0" smtClean="0"/>
              <a:t> - A word, mark, symbol, or device by which the products of a particular manufacturer or the commodities of a particular merchant can be distinguished from those of others</a:t>
            </a:r>
          </a:p>
          <a:p>
            <a:pPr lvl="1"/>
            <a:r>
              <a:rPr lang="en-US" dirty="0" smtClean="0"/>
              <a:t>EX: KODAK (includes name of owner and product)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Service Mark </a:t>
            </a:r>
            <a:r>
              <a:rPr lang="en-US" dirty="0" smtClean="0"/>
              <a:t>– a unique word, mark or symbol that identifies a service instead of a product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Patent</a:t>
            </a:r>
            <a:r>
              <a:rPr lang="en-US" dirty="0" smtClean="0"/>
              <a:t> – the grant of exclusive right to make, use, import, sell, and offer a novel or new, non-obvious, useful product or process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EX: a unique chair or table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Trade secret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commercially valuable information that the owner must keep secret </a:t>
            </a:r>
            <a:r>
              <a:rPr lang="en-US" dirty="0" smtClean="0">
                <a:solidFill>
                  <a:srgbClr val="FFFF00"/>
                </a:solidFill>
              </a:rPr>
              <a:t>(the secret formula for Coke)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Property &amp; Its Classification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Answer questions #1-6, 8-9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16-1 Assessment Questions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7924800" cy="1371600"/>
          </a:xfrm>
        </p:spPr>
        <p:txBody>
          <a:bodyPr/>
          <a:lstStyle/>
          <a:p>
            <a:r>
              <a:rPr lang="en-US" b="1" dirty="0" smtClean="0"/>
              <a:t>16-2 How Property is Acquired &amp; Held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35064"/>
            <a:ext cx="7924800" cy="128953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1. State the different ways of acquiring property</a:t>
            </a:r>
          </a:p>
          <a:p>
            <a:r>
              <a:rPr lang="en-US" sz="2400" b="1" dirty="0" smtClean="0"/>
              <a:t>2. Differentiate the various ways of holding ownership to property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</p:txBody>
      </p:sp>
      <p:pic>
        <p:nvPicPr>
          <p:cNvPr id="5" name="Picture 2" descr="C:\Documents and Settings\jwilson\Local Settings\Temporary Internet Files\Content.IE5\SXYBRC1W\MC9102174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7659" y="762000"/>
            <a:ext cx="301770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	On a long trip to an away game, the five starters of the </a:t>
            </a:r>
            <a:r>
              <a:rPr lang="en-US" dirty="0" err="1" smtClean="0"/>
              <a:t>Tigerettes</a:t>
            </a:r>
            <a:r>
              <a:rPr lang="en-US" dirty="0" smtClean="0"/>
              <a:t> basketball team were talking about their MP3 players.  Andrea bought hers with earnings from her job at a local animal shelter.  Bridget received hers as a birthday gift.  </a:t>
            </a:r>
            <a:r>
              <a:rPr lang="en-US" dirty="0" err="1" smtClean="0"/>
              <a:t>Caren</a:t>
            </a:r>
            <a:r>
              <a:rPr lang="en-US" dirty="0" smtClean="0"/>
              <a:t> inherited hers from a very hip aunt who recently passed away.  Darlene, a computer geek, made her own.  Elena found hers on the street and, after months of trying, had been unable to find the owner.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Did each of the teammates have the same rights to her MP3 player—regardless how she got it?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What's Your Verdict?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All had same ownership rights except Elena—she only had rights of a FINDER (possession and use only)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 smtClean="0"/>
              <a:t>Real or personal property is acquired most commonly by contract, gift, or inheritance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Acquiring ownership by contract 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people acquire most of their property by purchasing it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Acquiring ownership by gift – </a:t>
            </a:r>
            <a:r>
              <a:rPr lang="en-US" dirty="0" smtClean="0">
                <a:solidFill>
                  <a:schemeClr val="tx1"/>
                </a:solidFill>
              </a:rPr>
              <a:t>must contain 3 elements….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intent to transfer ownership (cannot just promise to give someone something)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delivery of the product (shift of possession from 1 to another)</a:t>
            </a:r>
          </a:p>
          <a:p>
            <a:pPr lvl="3"/>
            <a:r>
              <a:rPr lang="en-US" dirty="0">
                <a:solidFill>
                  <a:srgbClr val="FFFF00"/>
                </a:solidFill>
              </a:rPr>
              <a:t>Constructive Delivery</a:t>
            </a:r>
            <a:r>
              <a:rPr lang="en-US" dirty="0"/>
              <a:t>: having a symbol of a gift in place of the delivery of the </a:t>
            </a:r>
            <a:r>
              <a:rPr lang="en-US" dirty="0" smtClean="0"/>
              <a:t>item (keys instead of a car)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acceptance of the gift/product (accept by not              rejecting in a certain amount of time)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Ways of Acquiring Property</a:t>
            </a:r>
            <a:endParaRPr lang="en-US" b="1" dirty="0"/>
          </a:p>
        </p:txBody>
      </p:sp>
      <p:pic>
        <p:nvPicPr>
          <p:cNvPr id="1029" name="Picture 5" descr="C:\Documents and Settings\jwilson\Local Settings\Temporary Internet Files\Content.IE5\H2AJUFZM\MC9000131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105400"/>
            <a:ext cx="1741932" cy="1584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2600" dirty="0" smtClean="0">
                <a:solidFill>
                  <a:srgbClr val="FFFF00"/>
                </a:solidFill>
              </a:rPr>
              <a:t>Acquiring ownership by inheritance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Acquiring ownership by Accession</a:t>
            </a:r>
          </a:p>
          <a:p>
            <a:pPr lvl="1"/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right of an owner of property and to all that property produces to increase their property</a:t>
            </a:r>
          </a:p>
          <a:p>
            <a:pPr lvl="1"/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EX: farm crops and offspring of animals belong to landowner.  </a:t>
            </a:r>
          </a:p>
          <a:p>
            <a:pPr lvl="1"/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EX: when a new hard drive is installed in a computer, it becomes part of the computer</a:t>
            </a:r>
          </a:p>
          <a:p>
            <a:pPr lvl="1"/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Acquiring ownership by Finding</a:t>
            </a:r>
          </a:p>
          <a:p>
            <a:pPr lvl="1"/>
            <a:r>
              <a:rPr lang="en-US" dirty="0" smtClean="0"/>
              <a:t>Anyone </a:t>
            </a:r>
            <a:r>
              <a:rPr lang="en-US" dirty="0"/>
              <a:t>w</a:t>
            </a:r>
            <a:r>
              <a:rPr lang="en-US" dirty="0" smtClean="0"/>
              <a:t>ho loses property has the right to recover it from the finder</a:t>
            </a:r>
          </a:p>
          <a:p>
            <a:pPr lvl="1"/>
            <a:r>
              <a:rPr lang="en-US" dirty="0" smtClean="0"/>
              <a:t>You must prove true ownership</a:t>
            </a:r>
          </a:p>
          <a:p>
            <a:pPr lvl="1"/>
            <a:r>
              <a:rPr lang="en-US" dirty="0" smtClean="0"/>
              <a:t>The finder must return the item if he/she knows who the owner is or be guilty of theft</a:t>
            </a:r>
          </a:p>
          <a:p>
            <a:pPr lvl="1"/>
            <a:r>
              <a:rPr lang="en-US" dirty="0" smtClean="0"/>
              <a:t>Some laws say the finder must try to locate the property owner (post an ad in the newspaper, craigslist, etc.)</a:t>
            </a:r>
          </a:p>
          <a:p>
            <a:pPr lvl="1"/>
            <a:r>
              <a:rPr lang="en-US" dirty="0" smtClean="0"/>
              <a:t>If owner is unknown, finder may keep item until true owner appears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Lost property</a:t>
            </a:r>
            <a:r>
              <a:rPr lang="en-US" dirty="0" smtClean="0"/>
              <a:t>: created when the owner does not know when/where it disappeared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Mislaid property</a:t>
            </a:r>
            <a:r>
              <a:rPr lang="en-US" dirty="0" smtClean="0"/>
              <a:t>: placed somewhere intentionally but forgot where it was put. If you remember later, you still have right.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7924800" cy="1371600"/>
          </a:xfrm>
        </p:spPr>
        <p:txBody>
          <a:bodyPr/>
          <a:lstStyle/>
          <a:p>
            <a:r>
              <a:rPr lang="en-US" b="1" dirty="0" smtClean="0"/>
              <a:t>16-1 Types of Property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35064"/>
            <a:ext cx="7924800" cy="98473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1. Define property</a:t>
            </a:r>
          </a:p>
          <a:p>
            <a:r>
              <a:rPr lang="en-US" sz="2400" b="1" dirty="0" smtClean="0"/>
              <a:t>2. Identify the classifications of property</a:t>
            </a:r>
          </a:p>
          <a:p>
            <a:endParaRPr lang="en-US" sz="2400" b="1" dirty="0"/>
          </a:p>
        </p:txBody>
      </p:sp>
      <p:pic>
        <p:nvPicPr>
          <p:cNvPr id="4" name="Picture 2" descr="C:\Documents and Settings\jwilson\Local Settings\Temporary Internet Files\Content.IE5\SXYBRC1W\MC9102174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7659" y="762000"/>
            <a:ext cx="3017703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143000"/>
            <a:ext cx="40827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What is your definition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of  property?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Acquiring Ownership by Occupancy</a:t>
            </a:r>
          </a:p>
          <a:p>
            <a:pPr lvl="1"/>
            <a:r>
              <a:rPr lang="en-US" dirty="0" smtClean="0"/>
              <a:t>Means acquiring by taking possession of personal property that belongs to no one else</a:t>
            </a:r>
          </a:p>
          <a:p>
            <a:pPr lvl="1"/>
            <a:r>
              <a:rPr lang="en-US" dirty="0" smtClean="0"/>
              <a:t>Property abandoned or thrown away by another</a:t>
            </a:r>
          </a:p>
          <a:p>
            <a:pPr lvl="1"/>
            <a:r>
              <a:rPr lang="en-US" dirty="0" smtClean="0"/>
              <a:t>In this case, the finder becomes the owner</a:t>
            </a:r>
          </a:p>
          <a:p>
            <a:pPr lvl="1"/>
            <a:r>
              <a:rPr lang="en-US" dirty="0" smtClean="0"/>
              <a:t>EX: picking up sea shells on the beach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2.gstatic.com/images?q=tbn:ANd9GcRDdx7bEwZFt9JqM4PsUkKtIoq_R5k4URcAKygVc5VP6Yo4Yth0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4185064"/>
            <a:ext cx="3327400" cy="220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9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Beth and Maureen inherited a 12-acre piece of land from their parents.  Beth moved onto the property and </a:t>
            </a:r>
            <a:r>
              <a:rPr lang="en-US" dirty="0" err="1" smtClean="0"/>
              <a:t>Marureen</a:t>
            </a:r>
            <a:r>
              <a:rPr lang="en-US" dirty="0" smtClean="0"/>
              <a:t> stayed in her former home.  Beth decided Maureen could have the back 6 acres and she would keep the front 6 acres.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BETH KEEP MAUREEN FROM THE PART OF LAND THAT SHE CALLED DIBS 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Ownership of Property Held?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60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No, she has no right to exclude Maureen from the front 6 acres unless they legally divide the property in court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9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There are 2 basic ways to own property – in severalty or by co-ownership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Ownership in </a:t>
            </a:r>
            <a:r>
              <a:rPr lang="en-US" sz="2800" u="sng" dirty="0" smtClean="0">
                <a:solidFill>
                  <a:srgbClr val="0000FF"/>
                </a:solidFill>
              </a:rPr>
              <a:t>severalty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– exists when 1 person owns all of the personal or real property involved; most common form of ownership for personal property</a:t>
            </a:r>
          </a:p>
          <a:p>
            <a:pPr lvl="1"/>
            <a:r>
              <a:rPr lang="en-US" sz="2800" u="sng" dirty="0" smtClean="0">
                <a:solidFill>
                  <a:srgbClr val="0000FF"/>
                </a:solidFill>
              </a:rPr>
              <a:t>Co-ownership</a:t>
            </a:r>
            <a:r>
              <a:rPr lang="en-US" sz="2800" dirty="0" smtClean="0">
                <a:solidFill>
                  <a:srgbClr val="C00000"/>
                </a:solidFill>
              </a:rPr>
              <a:t> – </a:t>
            </a:r>
            <a:r>
              <a:rPr lang="en-US" sz="2800" dirty="0" smtClean="0">
                <a:solidFill>
                  <a:srgbClr val="FFFF00"/>
                </a:solidFill>
              </a:rPr>
              <a:t>exists when 2 or more persons have ownership rights in the same property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All forms of co-ownership have 2 things in common:</a:t>
            </a:r>
          </a:p>
          <a:p>
            <a:pPr lvl="2"/>
            <a:r>
              <a:rPr lang="en-US" sz="2400" dirty="0" smtClean="0"/>
              <a:t>All co-owners have </a:t>
            </a:r>
            <a:r>
              <a:rPr lang="en-US" sz="2400" u="sng" dirty="0" smtClean="0"/>
              <a:t>equal</a:t>
            </a:r>
            <a:r>
              <a:rPr lang="en-US" sz="2400" dirty="0" smtClean="0"/>
              <a:t> rights of possession</a:t>
            </a:r>
          </a:p>
          <a:p>
            <a:pPr lvl="2"/>
            <a:r>
              <a:rPr lang="en-US" sz="2400" u="sng" dirty="0" smtClean="0">
                <a:solidFill>
                  <a:srgbClr val="0000FF"/>
                </a:solidFill>
              </a:rPr>
              <a:t>Right of partition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– allows any co-owner to legally begin dividing the property among co-owners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is Ownership of Property Held?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co-ownership of the same property </a:t>
            </a:r>
          </a:p>
          <a:p>
            <a:r>
              <a:rPr lang="en-US" dirty="0" smtClean="0"/>
              <a:t>Includes the RIGHT OF SURVIVORSHIP</a:t>
            </a:r>
            <a:endParaRPr lang="en-US" dirty="0"/>
          </a:p>
          <a:p>
            <a:pPr lvl="1"/>
            <a:r>
              <a:rPr lang="en-US" dirty="0" smtClean="0"/>
              <a:t>Means that if one joint owner dies, the remaining owner still retains their ownership over the whole property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Tenancy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2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parts owned by people may be equal or unequal and there is no right of survivorship</a:t>
            </a:r>
          </a:p>
          <a:p>
            <a:r>
              <a:rPr lang="en-US" dirty="0" smtClean="0"/>
              <a:t>If a tenant in common dies, their ownership passes along to their beneficiaries in their will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Tenancy in 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76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Co-ownership between a husband and wife</a:t>
            </a:r>
          </a:p>
          <a:p>
            <a:r>
              <a:rPr lang="en-US" dirty="0" smtClean="0"/>
              <a:t>Can only be entered into by married couples</a:t>
            </a:r>
          </a:p>
          <a:p>
            <a:r>
              <a:rPr lang="en-US" dirty="0" smtClean="0"/>
              <a:t>One tenant cannot sell the property without spouse’s consent</a:t>
            </a:r>
          </a:p>
          <a:p>
            <a:r>
              <a:rPr lang="en-US" dirty="0" smtClean="0"/>
              <a:t>If they divorce or separate, it changes to tenancy in common  and those rules begin to apply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Tenancy by the Entireties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73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states, all property acquired by husband and wife during marriage is called community property</a:t>
            </a:r>
          </a:p>
          <a:p>
            <a:r>
              <a:rPr lang="en-US" dirty="0" smtClean="0"/>
              <a:t>Each spouse owns ½ interest in shared property</a:t>
            </a:r>
          </a:p>
          <a:p>
            <a:r>
              <a:rPr lang="en-US" dirty="0" smtClean="0"/>
              <a:t>While both spouses are alive, both must consent to selling the property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87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of a property can not use it in illegal manner</a:t>
            </a:r>
          </a:p>
          <a:p>
            <a:r>
              <a:rPr lang="en-US" dirty="0" smtClean="0"/>
              <a:t>Cannot injure another</a:t>
            </a:r>
          </a:p>
          <a:p>
            <a:r>
              <a:rPr lang="en-US" dirty="0" smtClean="0"/>
              <a:t>Buildings must be safe for all who live/own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17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16-2 Assessment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Answer questions #1-11 on your own  (page 295)</a:t>
            </a:r>
            <a:endParaRPr lang="en-US" dirty="0"/>
          </a:p>
        </p:txBody>
      </p:sp>
      <p:pic>
        <p:nvPicPr>
          <p:cNvPr id="3075" name="Picture 3" descr="C:\Documents and Settings\jwilson\Local Settings\Temporary Internet Files\Content.IE5\D0O6L3OG\MC9000483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276599" cy="3815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Neerow</a:t>
            </a:r>
            <a:r>
              <a:rPr lang="en-US" sz="2400" dirty="0" smtClean="0"/>
              <a:t> won $20 million from the GA lottery.  When he received the actual $13 million (after taxes) he went on a spending spree.  He had a lot of plastic surgery—including a face lift.  Then, he bought a condo in Florida, a new car (which he wrecked right away), clothes he never even wore, a mink coat for a friend and a large yacht.  The next year, he threw wild parties including a New Year’s Eve party with 50 new friends.  While living his new lifestyle, </a:t>
            </a:r>
            <a:r>
              <a:rPr lang="en-US" sz="2400" dirty="0" err="1" smtClean="0"/>
              <a:t>Neerow</a:t>
            </a:r>
            <a:r>
              <a:rPr lang="en-US" sz="2400" dirty="0" smtClean="0"/>
              <a:t> totally neglected his business—where he employed 10 people.  The business almost reached the point of bankruptcy.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Should he be stopped from spending his money? Why/Why Not?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 smtClean="0">
                <a:solidFill>
                  <a:schemeClr val="tx2">
                    <a:lumMod val="90000"/>
                  </a:schemeClr>
                </a:solidFill>
              </a:rPr>
              <a:t>HOT DEBATE!!</a:t>
            </a:r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Chapter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Chapter 16 Assessment Vocab #1-14, 27, 28, 30, 32, 33, 39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Chapter Review Worksheets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Property includes tangible &amp; intangible things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Tangible – books, clothing, jewelry, cars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Intangible – secret formula of Coca Cola, copyright of textbook, patents for inventions</a:t>
            </a:r>
          </a:p>
          <a:p>
            <a:r>
              <a:rPr lang="en-US" sz="2800" u="sng" dirty="0" smtClean="0"/>
              <a:t>Property</a:t>
            </a:r>
            <a:r>
              <a:rPr lang="en-US" sz="2800" dirty="0" smtClean="0"/>
              <a:t> – the rights and interests we recognize in one another in tangible and intangible things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Read What’s Your Verdict on page 285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Property &amp; Its Classification</a:t>
            </a:r>
            <a:endParaRPr lang="en-US" b="1" dirty="0"/>
          </a:p>
        </p:txBody>
      </p:sp>
      <p:pic>
        <p:nvPicPr>
          <p:cNvPr id="2050" name="Picture 2" descr="C:\Documents and Settings\jwilson\Local Settings\Temporary Internet Files\Content.IE5\H2AJUFZM\MP9003058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433060"/>
            <a:ext cx="1371600" cy="1211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Documents and Settings\jwilson\Local Settings\Temporary Internet Files\Content.IE5\N3YPLOSG\MC9001545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486400"/>
            <a:ext cx="1447800" cy="1056006"/>
          </a:xfrm>
          <a:prstGeom prst="rect">
            <a:avLst/>
          </a:prstGeom>
          <a:noFill/>
        </p:spPr>
      </p:pic>
      <p:pic>
        <p:nvPicPr>
          <p:cNvPr id="2052" name="Picture 4" descr="C:\Documents and Settings\jwilson\Local Settings\Temporary Internet Files\Content.IE5\D0O6L3OG\MC9002512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121512"/>
            <a:ext cx="990600" cy="1431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Jon rented a house in Beach Haven, NJ for a couple of weeks after he finished writing his new book.  He looked forward to relaxing and getting away from everything during that period.</a:t>
            </a:r>
          </a:p>
          <a:p>
            <a:endParaRPr lang="en-US" dirty="0" smtClean="0"/>
          </a:p>
          <a:p>
            <a:r>
              <a:rPr lang="en-US" dirty="0" smtClean="0"/>
              <a:t>Did Jon acquire property under that lease?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What's Your Verdict?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YES—because he acquired possession for 2 weeks by renting the house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can be classified as </a:t>
            </a:r>
            <a:r>
              <a:rPr lang="en-US" u="sng" dirty="0" smtClean="0"/>
              <a:t>real</a:t>
            </a:r>
            <a:r>
              <a:rPr lang="en-US" dirty="0" smtClean="0"/>
              <a:t> or </a:t>
            </a:r>
            <a:r>
              <a:rPr lang="en-US" u="sng" dirty="0" smtClean="0"/>
              <a:t>personal</a:t>
            </a:r>
          </a:p>
          <a:p>
            <a:pPr lvl="1"/>
            <a:r>
              <a:rPr lang="en-US" u="sng" dirty="0" smtClean="0"/>
              <a:t>Real property</a:t>
            </a:r>
            <a:r>
              <a:rPr lang="en-US" dirty="0" smtClean="0"/>
              <a:t> – rights &amp; interests in land, buildings, &amp; those things permanently affixed to them (fixtures)</a:t>
            </a:r>
          </a:p>
          <a:p>
            <a:pPr lvl="2"/>
            <a:r>
              <a:rPr lang="en-US" dirty="0" smtClean="0"/>
              <a:t>Includes the surface of the earth and water/minerals below the surface. Also can include airspace above land. Also includes buildings and anything permanently attached to buildings.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Property &amp; Its Classification</a:t>
            </a:r>
            <a:endParaRPr lang="en-US" b="1" dirty="0"/>
          </a:p>
        </p:txBody>
      </p:sp>
      <p:pic>
        <p:nvPicPr>
          <p:cNvPr id="3074" name="Picture 2" descr="C:\Documents and Settings\jwilson\Local Settings\Temporary Internet Files\Content.IE5\SXYBRC1W\MC900056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598" y="4648200"/>
            <a:ext cx="1848002" cy="1845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Documents and Settings\jwilson\Local Settings\Temporary Internet Files\Content.IE5\D0O6L3OG\MC9003267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2362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u="sng" dirty="0" smtClean="0"/>
              <a:t>Personal property</a:t>
            </a:r>
            <a:r>
              <a:rPr lang="en-US" dirty="0" smtClean="0"/>
              <a:t> – rights and interests in anything that is </a:t>
            </a:r>
            <a:r>
              <a:rPr lang="en-US" i="1" u="sng" dirty="0" smtClean="0"/>
              <a:t>not</a:t>
            </a:r>
            <a:r>
              <a:rPr lang="en-US" dirty="0" smtClean="0"/>
              <a:t> real property; tangible or intangible</a:t>
            </a:r>
          </a:p>
          <a:p>
            <a:pPr lvl="2"/>
            <a:r>
              <a:rPr lang="en-US" dirty="0" smtClean="0"/>
              <a:t>Tangible has physical form</a:t>
            </a:r>
          </a:p>
          <a:p>
            <a:pPr lvl="2"/>
            <a:r>
              <a:rPr lang="en-US" dirty="0" smtClean="0"/>
              <a:t>Intangible does not have physical form</a:t>
            </a:r>
          </a:p>
          <a:p>
            <a:pPr lvl="2"/>
            <a:r>
              <a:rPr lang="en-US" dirty="0" smtClean="0"/>
              <a:t>EX: intellectual property</a:t>
            </a:r>
          </a:p>
          <a:p>
            <a:endParaRPr lang="en-US" dirty="0" smtClean="0"/>
          </a:p>
          <a:p>
            <a:r>
              <a:rPr lang="en-US" dirty="0" smtClean="0"/>
              <a:t>Intellectual property</a:t>
            </a:r>
          </a:p>
          <a:p>
            <a:pPr lvl="1"/>
            <a:r>
              <a:rPr lang="en-US" dirty="0" smtClean="0"/>
              <a:t>Intangible property created in your mind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Copyright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Trademarks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Patents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Trade secrets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Property &amp; Its Classification</a:t>
            </a:r>
            <a:endParaRPr lang="en-US" b="1" dirty="0"/>
          </a:p>
        </p:txBody>
      </p:sp>
      <p:pic>
        <p:nvPicPr>
          <p:cNvPr id="1026" name="Picture 2" descr="C:\Users\jwilson.ESC\AppData\Local\Microsoft\Windows\Temporary Internet Files\Content.IE5\CKU5NEDL\MC9003892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0"/>
            <a:ext cx="1365399" cy="1447800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R8WYD9og5UM4kFVGGSyOCEEO0RlP7Dk79vd1xWlONxYgJEdJs&amp;t=1&amp;usg=__v44HMbulsb8OZ6ifibEtZ0azFJ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058" y="4114801"/>
            <a:ext cx="2177142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</a:rPr>
              <a:t>Copyright</a:t>
            </a:r>
            <a:r>
              <a:rPr lang="en-US" sz="2800" dirty="0" smtClean="0"/>
              <a:t> – protects the expression of a creative work, such as the work of an author, artist, or composer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Songs, books, computer programs, architectural plans, etc.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To be copyrighted, the expression must be fixed (so others understand) and original (unique)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Damages ($$) may be collected for </a:t>
            </a:r>
            <a:r>
              <a:rPr lang="en-US" sz="2800" u="sng" dirty="0" smtClean="0">
                <a:solidFill>
                  <a:srgbClr val="FFFF00"/>
                </a:solidFill>
              </a:rPr>
              <a:t>infringement</a:t>
            </a:r>
            <a:r>
              <a:rPr lang="en-US" sz="2800" dirty="0" smtClean="0">
                <a:solidFill>
                  <a:srgbClr val="FFFF00"/>
                </a:solidFill>
              </a:rPr>
              <a:t> (unauthorized copying, sale, display, or performance of a copyright protected work)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Property &amp; Its Classification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431</TotalTime>
  <Words>1303</Words>
  <Application>Microsoft Office PowerPoint</Application>
  <PresentationFormat>On-screen Show (4:3)</PresentationFormat>
  <Paragraphs>135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Paper</vt:lpstr>
      <vt:lpstr>Chapter 16 Property &amp; Its Acquisition</vt:lpstr>
      <vt:lpstr>16-1 Types of Property</vt:lpstr>
      <vt:lpstr>HOT DEBATE!!</vt:lpstr>
      <vt:lpstr>Property &amp; Its Classification</vt:lpstr>
      <vt:lpstr>What's Your Verdict?</vt:lpstr>
      <vt:lpstr>PowerPoint Presentation</vt:lpstr>
      <vt:lpstr>Property &amp; Its Classification</vt:lpstr>
      <vt:lpstr>Property &amp; Its Classification</vt:lpstr>
      <vt:lpstr>Property &amp; Its Classification</vt:lpstr>
      <vt:lpstr>Property &amp; Its Classification</vt:lpstr>
      <vt:lpstr>PowerPoint Presentation</vt:lpstr>
      <vt:lpstr>Property &amp; Its Classification</vt:lpstr>
      <vt:lpstr>16-1 Assessment Questions</vt:lpstr>
      <vt:lpstr>16-2 How Property is Acquired &amp; Held</vt:lpstr>
      <vt:lpstr>What's Your Verdict?</vt:lpstr>
      <vt:lpstr>PowerPoint Presentation</vt:lpstr>
      <vt:lpstr>Ways of Acquiring Property</vt:lpstr>
      <vt:lpstr>PowerPoint Presentation</vt:lpstr>
      <vt:lpstr>PowerPoint Presentation</vt:lpstr>
      <vt:lpstr>PowerPoint Presentation</vt:lpstr>
      <vt:lpstr>How is Ownership of Property Held?</vt:lpstr>
      <vt:lpstr>PowerPoint Presentation</vt:lpstr>
      <vt:lpstr>How is Ownership of Property Held?</vt:lpstr>
      <vt:lpstr>Joint Tenancy</vt:lpstr>
      <vt:lpstr>Tenancy in Common</vt:lpstr>
      <vt:lpstr>Tenancy by the Entireties</vt:lpstr>
      <vt:lpstr>Community Property</vt:lpstr>
      <vt:lpstr>Ownership Rights</vt:lpstr>
      <vt:lpstr>16-2 Assessment</vt:lpstr>
      <vt:lpstr>Additional Chapter Assignments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Property &amp; Its Acquisition</dc:title>
  <dc:creator>Phenix City Schools</dc:creator>
  <cp:lastModifiedBy>Jane</cp:lastModifiedBy>
  <cp:revision>63</cp:revision>
  <dcterms:created xsi:type="dcterms:W3CDTF">2010-10-12T12:16:35Z</dcterms:created>
  <dcterms:modified xsi:type="dcterms:W3CDTF">2012-02-12T23:42:31Z</dcterms:modified>
</cp:coreProperties>
</file>