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7"/>
  </p:notesMasterIdLst>
  <p:sldIdLst>
    <p:sldId id="256" r:id="rId3"/>
    <p:sldId id="258" r:id="rId4"/>
    <p:sldId id="257" r:id="rId5"/>
    <p:sldId id="265" r:id="rId6"/>
    <p:sldId id="280" r:id="rId7"/>
    <p:sldId id="262" r:id="rId8"/>
    <p:sldId id="266" r:id="rId9"/>
    <p:sldId id="267" r:id="rId10"/>
    <p:sldId id="277" r:id="rId11"/>
    <p:sldId id="268" r:id="rId12"/>
    <p:sldId id="263" r:id="rId13"/>
    <p:sldId id="269" r:id="rId14"/>
    <p:sldId id="270" r:id="rId15"/>
    <p:sldId id="278" r:id="rId16"/>
    <p:sldId id="259" r:id="rId17"/>
    <p:sldId id="261" r:id="rId18"/>
    <p:sldId id="271" r:id="rId19"/>
    <p:sldId id="260" r:id="rId20"/>
    <p:sldId id="272" r:id="rId21"/>
    <p:sldId id="273" r:id="rId22"/>
    <p:sldId id="274" r:id="rId23"/>
    <p:sldId id="275" r:id="rId24"/>
    <p:sldId id="276" r:id="rId25"/>
    <p:sldId id="27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1A2907"/>
    <a:srgbClr val="4A9C00"/>
    <a:srgbClr val="568616"/>
    <a:srgbClr val="D02300"/>
    <a:srgbClr val="FF3300"/>
    <a:srgbClr val="666633"/>
    <a:srgbClr val="950101"/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24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6D0017-959C-4B88-9F33-AA4A6AE03D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62400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248275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785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78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96200" cy="808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96200" cy="808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026" y="685800"/>
            <a:ext cx="7324315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113"/>
            <a:ext cx="3659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174875"/>
            <a:ext cx="3659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660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660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24749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654550" cy="5440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0"/>
            <a:ext cx="24749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962525"/>
            <a:ext cx="7772400" cy="1362075"/>
          </a:xfrm>
        </p:spPr>
        <p:txBody>
          <a:bodyPr/>
          <a:lstStyle/>
          <a:p>
            <a:r>
              <a:rPr lang="en-US" dirty="0" smtClean="0"/>
              <a:t>Chapter 12</a:t>
            </a:r>
            <a:br>
              <a:rPr lang="en-US" dirty="0" smtClean="0"/>
            </a:br>
            <a:r>
              <a:rPr lang="en-US" dirty="0" smtClean="0"/>
              <a:t>Contractual Aspects </a:t>
            </a:r>
            <a:br>
              <a:rPr lang="en-US" dirty="0" smtClean="0"/>
            </a:br>
            <a:r>
              <a:rPr lang="en-US" dirty="0" smtClean="0"/>
              <a:t>of </a:t>
            </a:r>
            <a:br>
              <a:rPr lang="en-US" dirty="0" smtClean="0"/>
            </a:br>
            <a:r>
              <a:rPr lang="en-US" dirty="0" smtClean="0"/>
              <a:t>Marriage &amp; Divorce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1524000" y="533400"/>
            <a:ext cx="7772400" cy="1000125"/>
          </a:xfrm>
        </p:spPr>
        <p:txBody>
          <a:bodyPr/>
          <a:lstStyle/>
          <a:p>
            <a:pPr algn="ctr"/>
            <a:r>
              <a:rPr lang="en-US" sz="2400" b="1" dirty="0" smtClean="0"/>
              <a:t>Law in Society</a:t>
            </a:r>
          </a:p>
          <a:p>
            <a:pPr algn="ctr"/>
            <a:r>
              <a:rPr lang="en-US" sz="2400" b="1" dirty="0" smtClean="0"/>
              <a:t>Ms</a:t>
            </a:r>
            <a:r>
              <a:rPr lang="en-US" sz="2400" b="1" dirty="0" smtClean="0"/>
              <a:t>. Baumgartner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The Marital Contract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There are 2 alternatives to marriage:</a:t>
            </a:r>
          </a:p>
          <a:p>
            <a:pPr lvl="1"/>
            <a:r>
              <a:rPr lang="en-US" sz="2400" u="sng" dirty="0" smtClean="0"/>
              <a:t>Common-law marriages</a:t>
            </a:r>
            <a:r>
              <a:rPr lang="en-US" sz="2400" dirty="0" smtClean="0"/>
              <a:t> – marital relationship legalized by a couple acting as husband and wife, sharing home and property for an extended period</a:t>
            </a:r>
          </a:p>
          <a:p>
            <a:pPr lvl="1"/>
            <a:r>
              <a:rPr lang="en-US" sz="2400" u="sng" dirty="0" smtClean="0"/>
              <a:t>Civil union</a:t>
            </a:r>
            <a:r>
              <a:rPr lang="en-US" sz="2400" dirty="0" smtClean="0"/>
              <a:t> – typically offers many of the rights, duties, and benefits as marriage to those who elect to form it</a:t>
            </a:r>
          </a:p>
          <a:p>
            <a:pPr lvl="2"/>
            <a:r>
              <a:rPr lang="en-US" sz="2000" dirty="0" smtClean="0"/>
              <a:t>In some areas, this has been known as a same-sex marriage</a:t>
            </a:r>
          </a:p>
          <a:p>
            <a:pPr lvl="2"/>
            <a:r>
              <a:rPr lang="en-US" sz="2000" dirty="0" smtClean="0"/>
              <a:t>It is open to opposite-sex couples in many states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Marital Rights &amp; Duties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Traditionally, the law sees husband and wife as parties to a marriage contract for life and for the benefit of each other</a:t>
            </a:r>
          </a:p>
          <a:p>
            <a:r>
              <a:rPr lang="en-US" sz="2800" dirty="0" smtClean="0"/>
              <a:t>The practical and legally recognized purposes for marriage are procreation, raising children, and filling sexual, economic, and companionship needs</a:t>
            </a:r>
          </a:p>
          <a:p>
            <a:r>
              <a:rPr lang="en-US" sz="2800" dirty="0" smtClean="0"/>
              <a:t>The law recognizes these purposes as mutual duties of the wife and husband and calls them the </a:t>
            </a:r>
            <a:r>
              <a:rPr lang="en-US" sz="2800" u="sng" dirty="0" smtClean="0"/>
              <a:t>marital consortium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>
                <a:solidFill>
                  <a:srgbClr val="CC0000"/>
                </a:solidFill>
              </a:rPr>
              <a:t>Marital Rights &amp; Duties</a:t>
            </a:r>
            <a:endParaRPr lang="en-US" sz="3800" b="1" dirty="0">
              <a:solidFill>
                <a:srgbClr val="CC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19200"/>
            <a:ext cx="7696200" cy="4525963"/>
          </a:xfrm>
        </p:spPr>
        <p:txBody>
          <a:bodyPr/>
          <a:lstStyle/>
          <a:p>
            <a:r>
              <a:rPr lang="en-US" sz="2800" dirty="0" smtClean="0"/>
              <a:t>The most important duty of spouses is to provide for the support, nurture, welfare, and education of their children</a:t>
            </a:r>
          </a:p>
          <a:p>
            <a:r>
              <a:rPr lang="en-US" sz="2800" dirty="0" smtClean="0"/>
              <a:t>Parents are obligated by state laws to support their children until they reach adulthood</a:t>
            </a:r>
          </a:p>
          <a:p>
            <a:r>
              <a:rPr lang="en-US" sz="2800" dirty="0" smtClean="0"/>
              <a:t>Financial support of a couple’s children is a </a:t>
            </a:r>
            <a:r>
              <a:rPr lang="en-US" sz="2800" b="1" dirty="0" smtClean="0"/>
              <a:t>joint obligation!!!</a:t>
            </a:r>
          </a:p>
          <a:p>
            <a:r>
              <a:rPr lang="en-US" sz="2800" dirty="0" smtClean="0"/>
              <a:t>Both parents have custody rights and have an equal voice in how to raise the children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Marital Rights &amp; Duties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Sometimes, spouses bring property into marriage that they want to keep in their own names</a:t>
            </a:r>
          </a:p>
          <a:p>
            <a:r>
              <a:rPr lang="en-US" sz="2800" dirty="0" smtClean="0"/>
              <a:t>They don’t want the other spouse to have claim over it, especially in the event of death or divorce </a:t>
            </a:r>
          </a:p>
          <a:p>
            <a:r>
              <a:rPr lang="en-US" sz="2800" dirty="0" smtClean="0"/>
              <a:t>Keeping a spouse from getting rights in such property can be accomplished with a </a:t>
            </a:r>
            <a:r>
              <a:rPr lang="en-US" sz="2800" u="sng" dirty="0" smtClean="0"/>
              <a:t>prenuptial agreement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Read What’s Your Verdict on page 210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12-1 Assessment </a:t>
            </a:r>
            <a:endParaRPr lang="en-US" sz="4000" dirty="0" smtClean="0">
              <a:solidFill>
                <a:srgbClr val="FF0000"/>
              </a:solidFill>
            </a:endParaRP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#s on assignment sheet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C:\Users\jwilson.ESC\AppData\Local\Microsoft\Windows\Temporary Internet Files\Content.IE5\Y3MGJR36\MC900410667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352800"/>
            <a:ext cx="288861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90600"/>
            <a:ext cx="7772400" cy="1362075"/>
          </a:xfrm>
        </p:spPr>
        <p:txBody>
          <a:bodyPr/>
          <a:lstStyle/>
          <a:p>
            <a:r>
              <a:rPr lang="en-US" sz="3200" dirty="0" smtClean="0"/>
              <a:t>12-2 divorce &amp; the law of contracts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429000"/>
            <a:ext cx="4419600" cy="114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Discuss the ways by which a marriage can end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Explain the divorce procedure</a:t>
            </a:r>
            <a:endParaRPr lang="en-US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Nullifying the Marriage Contract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marriage may end several ways:</a:t>
            </a:r>
          </a:p>
          <a:p>
            <a:pPr lvl="1"/>
            <a:r>
              <a:rPr lang="en-US" sz="2400" dirty="0" smtClean="0"/>
              <a:t>Death of a spouse</a:t>
            </a:r>
          </a:p>
          <a:p>
            <a:pPr lvl="1"/>
            <a:r>
              <a:rPr lang="en-US" sz="2400" u="sng" dirty="0" smtClean="0"/>
              <a:t>Annulment</a:t>
            </a:r>
            <a:r>
              <a:rPr lang="en-US" sz="2400" dirty="0" smtClean="0"/>
              <a:t> – legal procedure  for declaring that a voidable marriage is null and void</a:t>
            </a:r>
          </a:p>
          <a:p>
            <a:pPr lvl="2"/>
            <a:r>
              <a:rPr lang="en-US" sz="2000" dirty="0" smtClean="0"/>
              <a:t>A </a:t>
            </a:r>
            <a:r>
              <a:rPr lang="en-US" sz="2000" u="sng" dirty="0" smtClean="0"/>
              <a:t>voidable marriage</a:t>
            </a:r>
            <a:r>
              <a:rPr lang="en-US" sz="2000" dirty="0" smtClean="0"/>
              <a:t> results from a problem that existed from the beginning of the marriage</a:t>
            </a:r>
          </a:p>
          <a:p>
            <a:pPr lvl="2"/>
            <a:r>
              <a:rPr lang="en-US" sz="2000" dirty="0" smtClean="0"/>
              <a:t>Refusal to have children</a:t>
            </a:r>
          </a:p>
          <a:p>
            <a:pPr lvl="2"/>
            <a:r>
              <a:rPr lang="en-US" sz="2000" dirty="0" smtClean="0"/>
              <a:t>Lying about wealth, pregnancy, disease, age</a:t>
            </a:r>
            <a:endParaRPr lang="en-US" sz="1600" dirty="0" smtClean="0"/>
          </a:p>
          <a:p>
            <a:pPr lvl="1"/>
            <a:r>
              <a:rPr lang="en-US" sz="2400" dirty="0" smtClean="0"/>
              <a:t>Divorce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Nullifying the Marriage Contract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A </a:t>
            </a:r>
            <a:r>
              <a:rPr lang="en-US" sz="2400" b="1" u="sng" dirty="0" smtClean="0"/>
              <a:t>void marriage </a:t>
            </a:r>
            <a:r>
              <a:rPr lang="en-US" sz="2400" dirty="0" smtClean="0"/>
              <a:t>creates no rights or duties for either party and is considered invalid from the beginning</a:t>
            </a:r>
          </a:p>
          <a:p>
            <a:pPr lvl="2"/>
            <a:r>
              <a:rPr lang="en-US" sz="2000" dirty="0" smtClean="0"/>
              <a:t>1 partner is already married when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marriage occurs (divorce isn’t final)</a:t>
            </a:r>
          </a:p>
          <a:p>
            <a:pPr lvl="2"/>
            <a:r>
              <a:rPr lang="en-US" sz="2000" dirty="0" smtClean="0"/>
              <a:t>A person who knowingly marries a second spouse while still married to the first is a </a:t>
            </a:r>
            <a:r>
              <a:rPr lang="en-US" sz="2000" u="sng" dirty="0" smtClean="0"/>
              <a:t>bigamist</a:t>
            </a:r>
          </a:p>
          <a:p>
            <a:pPr lvl="2"/>
            <a:r>
              <a:rPr lang="en-US" sz="2000" dirty="0" smtClean="0"/>
              <a:t>Incestuous marriage</a:t>
            </a:r>
          </a:p>
          <a:p>
            <a:pPr lvl="2"/>
            <a:r>
              <a:rPr lang="en-US" sz="2000" dirty="0" smtClean="0"/>
              <a:t>Mental incompetence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Terminating the Marriage Contract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method usually used to end a marriage is </a:t>
            </a:r>
            <a:r>
              <a:rPr lang="en-US" sz="2800" u="sng" dirty="0" smtClean="0"/>
              <a:t>divorce</a:t>
            </a:r>
          </a:p>
          <a:p>
            <a:r>
              <a:rPr lang="en-US" sz="2800" dirty="0" smtClean="0"/>
              <a:t>In some states the termination of marriage is called </a:t>
            </a:r>
            <a:r>
              <a:rPr lang="en-US" sz="2800" u="sng" dirty="0" smtClean="0"/>
              <a:t>dissolution</a:t>
            </a:r>
          </a:p>
          <a:p>
            <a:r>
              <a:rPr lang="en-US" sz="2800" dirty="0" smtClean="0"/>
              <a:t>Divorce and dissolution are court actions that end the marriage and divide the property and remaining responsibilities between the parties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Terminating the Marriage Contract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United States has the highest divorce rate in countries around the world</a:t>
            </a:r>
          </a:p>
          <a:p>
            <a:r>
              <a:rPr lang="en-US" sz="2800" dirty="0" smtClean="0"/>
              <a:t>Divorce rate for first marriage: 50%</a:t>
            </a:r>
          </a:p>
          <a:p>
            <a:r>
              <a:rPr lang="en-US" sz="2800" dirty="0" smtClean="0"/>
              <a:t>Divorce rate for second marriage: 67%</a:t>
            </a:r>
          </a:p>
          <a:p>
            <a:r>
              <a:rPr lang="en-US" sz="2800" dirty="0" smtClean="0"/>
              <a:t>Divorce rate for third marriage: 74%</a:t>
            </a:r>
            <a:endParaRPr lang="en-US" sz="2800" dirty="0"/>
          </a:p>
        </p:txBody>
      </p:sp>
      <p:pic>
        <p:nvPicPr>
          <p:cNvPr id="4098" name="Picture 2" descr="C:\Documents and Settings\jwilson\Local Settings\Temporary Internet Files\Content.IE5\RJ828O45\MC9003118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191000"/>
            <a:ext cx="2099256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90600"/>
            <a:ext cx="7772400" cy="1362075"/>
          </a:xfrm>
        </p:spPr>
        <p:txBody>
          <a:bodyPr/>
          <a:lstStyle/>
          <a:p>
            <a:r>
              <a:rPr lang="en-US" sz="3200" dirty="0" smtClean="0"/>
              <a:t>12-1 Marriage &amp; the law of contracts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743200"/>
            <a:ext cx="4952999" cy="25796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Discuss how the law affects premarital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Explain how a marriage contract is formed and legalized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Name the rights and duties of husbands and wives</a:t>
            </a:r>
            <a:endParaRPr lang="en-US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Terminating the Marriage Contract</a:t>
            </a:r>
            <a:endParaRPr lang="en-US" sz="3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906" t="32564" r="39063" b="26187"/>
          <a:stretch>
            <a:fillRect/>
          </a:stretch>
        </p:blipFill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Terminating the Marriage Contract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 smtClean="0"/>
              <a:t>No-fault divorce</a:t>
            </a:r>
            <a:r>
              <a:rPr lang="en-US" sz="2800" dirty="0" smtClean="0"/>
              <a:t> – divorce procedure in which no cause need be shown for termination of the union</a:t>
            </a:r>
          </a:p>
          <a:p>
            <a:r>
              <a:rPr lang="en-US" sz="2800" dirty="0" smtClean="0"/>
              <a:t>Both spouses mutually agree to the divorce</a:t>
            </a:r>
            <a:endParaRPr lang="en-US" sz="2800" dirty="0"/>
          </a:p>
        </p:txBody>
      </p:sp>
      <p:pic>
        <p:nvPicPr>
          <p:cNvPr id="3074" name="Picture 2" descr="C:\Documents and Settings\jwilson\Local Settings\Temporary Internet Files\Content.IE5\RJ828O45\MC9000234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81400"/>
            <a:ext cx="2743200" cy="2484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Terminating the Marriage Contract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Divorce procedures (varies by state):</a:t>
            </a:r>
          </a:p>
          <a:p>
            <a:pPr lvl="1"/>
            <a:r>
              <a:rPr lang="en-US" sz="2400" u="sng" dirty="0" smtClean="0"/>
              <a:t>Separation</a:t>
            </a:r>
            <a:r>
              <a:rPr lang="en-US" sz="2400" dirty="0" smtClean="0"/>
              <a:t> – the spouses maintain separate living quarters, but their marital rights/obligations remain intact</a:t>
            </a:r>
          </a:p>
          <a:p>
            <a:pPr lvl="1"/>
            <a:r>
              <a:rPr lang="en-US" sz="2400" dirty="0" smtClean="0"/>
              <a:t>Counseling</a:t>
            </a:r>
          </a:p>
          <a:p>
            <a:pPr lvl="1"/>
            <a:r>
              <a:rPr lang="en-US" sz="2400" dirty="0" smtClean="0"/>
              <a:t>Resolution of issues</a:t>
            </a:r>
          </a:p>
          <a:p>
            <a:pPr lvl="2"/>
            <a:r>
              <a:rPr lang="en-US" sz="2000" dirty="0" smtClean="0"/>
              <a:t>Division of property</a:t>
            </a:r>
          </a:p>
          <a:p>
            <a:pPr lvl="2"/>
            <a:r>
              <a:rPr lang="en-US" sz="2000" dirty="0" smtClean="0"/>
              <a:t>Child custody and support</a:t>
            </a:r>
          </a:p>
          <a:p>
            <a:pPr lvl="2"/>
            <a:r>
              <a:rPr lang="en-US" sz="2000" dirty="0" smtClean="0"/>
              <a:t>Alimony</a:t>
            </a:r>
          </a:p>
          <a:p>
            <a:pPr lvl="1"/>
            <a:r>
              <a:rPr lang="en-US" sz="2400" dirty="0" smtClean="0"/>
              <a:t>Issuance of decree of dissolution of marriage – court issues order that marriage is OVER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Terminating the Marriage Contract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 smtClean="0"/>
              <a:t>Child custody</a:t>
            </a:r>
            <a:r>
              <a:rPr lang="en-US" sz="2800" dirty="0" smtClean="0"/>
              <a:t> –the division of the physical and other care and control of responsibilities for a child</a:t>
            </a:r>
          </a:p>
          <a:p>
            <a:r>
              <a:rPr lang="en-US" sz="2800" u="sng" dirty="0" smtClean="0"/>
              <a:t>Child support</a:t>
            </a:r>
            <a:r>
              <a:rPr lang="en-US" sz="2800" dirty="0" smtClean="0"/>
              <a:t> – monetary payment by a parent to provide a dependent child with appropriate economic maintenance</a:t>
            </a:r>
          </a:p>
          <a:p>
            <a:r>
              <a:rPr lang="en-US" sz="2800" u="sng" dirty="0" smtClean="0"/>
              <a:t>Alimony</a:t>
            </a:r>
            <a:r>
              <a:rPr lang="en-US" sz="2800" dirty="0" smtClean="0"/>
              <a:t> – the support paid by the wage earner of the family to the other spouse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Assignment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Chapter 12-2 Assessment</a:t>
            </a:r>
          </a:p>
          <a:p>
            <a:pPr lvl="1"/>
            <a:r>
              <a:rPr lang="en-US" sz="4000" dirty="0" smtClean="0"/>
              <a:t> </a:t>
            </a:r>
            <a:r>
              <a:rPr lang="en-US" sz="4000" dirty="0" smtClean="0"/>
              <a:t>#s on assignment sheet</a:t>
            </a:r>
            <a:endParaRPr lang="en-US" sz="4000" dirty="0"/>
          </a:p>
        </p:txBody>
      </p:sp>
      <p:pic>
        <p:nvPicPr>
          <p:cNvPr id="4" name="Picture 2" descr="http://capitalistliontamer.files.wordpress.com/2009/07/dvor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429000"/>
            <a:ext cx="1905000" cy="2762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Premarital Relationships &amp; the Law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 smtClean="0"/>
              <a:t>Marriage</a:t>
            </a:r>
            <a:r>
              <a:rPr lang="en-US" sz="2800" dirty="0" smtClean="0"/>
              <a:t> – a legal union of a man and a woman as husband and wife</a:t>
            </a:r>
          </a:p>
          <a:p>
            <a:r>
              <a:rPr lang="en-US" sz="2800" dirty="0" smtClean="0"/>
              <a:t>There are no laws that specify an age for dating</a:t>
            </a:r>
          </a:p>
          <a:p>
            <a:r>
              <a:rPr lang="en-US" sz="2800" dirty="0" smtClean="0"/>
              <a:t>Typically the minimum age for marriage </a:t>
            </a:r>
            <a:r>
              <a:rPr lang="en-US" sz="2800" i="1" dirty="0" smtClean="0"/>
              <a:t>without</a:t>
            </a:r>
            <a:r>
              <a:rPr lang="en-US" sz="2800" dirty="0" smtClean="0"/>
              <a:t> parental permission is 18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Premarital Relationships &amp; the Law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600201"/>
            <a:ext cx="7696200" cy="4343400"/>
          </a:xfrm>
        </p:spPr>
        <p:txBody>
          <a:bodyPr/>
          <a:lstStyle/>
          <a:p>
            <a:r>
              <a:rPr lang="en-US" sz="2800" dirty="0" smtClean="0"/>
              <a:t>If 2 are dating and pregnancy results, the male is responsible  to contribute to the child’s support</a:t>
            </a:r>
          </a:p>
          <a:p>
            <a:r>
              <a:rPr lang="en-US" sz="2800" dirty="0" smtClean="0"/>
              <a:t>No law exists to force the parents of an illegitimate child to marry</a:t>
            </a:r>
          </a:p>
          <a:p>
            <a:r>
              <a:rPr lang="en-US" sz="2800" dirty="0" smtClean="0"/>
              <a:t>A man and woman who live together outside of marriage are said to </a:t>
            </a:r>
            <a:r>
              <a:rPr lang="en-US" sz="2800" i="1" u="sng" dirty="0" smtClean="0"/>
              <a:t>cohabitate</a:t>
            </a:r>
          </a:p>
          <a:p>
            <a:r>
              <a:rPr lang="en-US" sz="2800" dirty="0" smtClean="0"/>
              <a:t>Cohabitation is illegal in some states, but is rarely enforced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Read GLOBAL ISSUES pg 207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arranged marriage?</a:t>
            </a:r>
          </a:p>
          <a:p>
            <a:endParaRPr lang="en-US" dirty="0" smtClean="0"/>
          </a:p>
          <a:p>
            <a:r>
              <a:rPr lang="en-US" dirty="0" smtClean="0"/>
              <a:t>What is a dowry?</a:t>
            </a:r>
          </a:p>
          <a:p>
            <a:endParaRPr lang="en-US" dirty="0" smtClean="0"/>
          </a:p>
          <a:p>
            <a:r>
              <a:rPr lang="en-US" dirty="0" smtClean="0"/>
              <a:t>What is polygamy?</a:t>
            </a:r>
          </a:p>
          <a:p>
            <a:endParaRPr lang="en-US" dirty="0" smtClean="0"/>
          </a:p>
          <a:p>
            <a:r>
              <a:rPr lang="en-US" sz="3000" dirty="0" smtClean="0"/>
              <a:t>What are 2 examples of </a:t>
            </a:r>
            <a:r>
              <a:rPr lang="en-US" sz="3000" dirty="0" err="1" smtClean="0"/>
              <a:t>muslim</a:t>
            </a:r>
            <a:r>
              <a:rPr lang="en-US" sz="3000" dirty="0" smtClean="0"/>
              <a:t> countries?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The Marital Contract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If 1 party in a relationship proposes marriage and the other accepts, a binding contract results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If both later mutually agree to end their engagement, the contract is </a:t>
            </a:r>
            <a:r>
              <a:rPr lang="en-US" sz="2800" i="1" dirty="0" smtClean="0"/>
              <a:t>annulled</a:t>
            </a:r>
            <a:r>
              <a:rPr lang="en-US" sz="2800" dirty="0" smtClean="0"/>
              <a:t> – the law considers their agreement void and never to have existed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The Marital Contract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257800"/>
          </a:xfrm>
        </p:spPr>
        <p:txBody>
          <a:bodyPr/>
          <a:lstStyle/>
          <a:p>
            <a:r>
              <a:rPr lang="en-US" sz="2800" dirty="0" smtClean="0"/>
              <a:t>If only 1 party wants out of the contract and refuses to perform, a breach-of-promise suit may be brought by the other party</a:t>
            </a:r>
          </a:p>
          <a:p>
            <a:pPr lvl="1"/>
            <a:r>
              <a:rPr lang="en-US" sz="2400" dirty="0" smtClean="0"/>
              <a:t>Sue for costs associated with wedding</a:t>
            </a:r>
          </a:p>
          <a:p>
            <a:r>
              <a:rPr lang="en-US" sz="2800" dirty="0" smtClean="0"/>
              <a:t>If the engagement ends, the courts usually order the ring to be returned.  However, some states allow the woman to keep the ring if the man calls off the wedding.</a:t>
            </a:r>
          </a:p>
        </p:txBody>
      </p:sp>
      <p:pic>
        <p:nvPicPr>
          <p:cNvPr id="1026" name="Picture 2" descr="C:\Documents and Settings\jwilson\Local Settings\Temporary Internet Files\Content.IE5\4876EQYQ\MC9003343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495800"/>
            <a:ext cx="1447800" cy="168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The Marital Contract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Each state has different marriage laws</a:t>
            </a:r>
          </a:p>
          <a:p>
            <a:pPr lvl="1"/>
            <a:r>
              <a:rPr lang="en-US" sz="2400" dirty="0" smtClean="0"/>
              <a:t>Couples may have to apply for and pay a fee for a marriage license</a:t>
            </a:r>
          </a:p>
          <a:p>
            <a:pPr lvl="1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Couples may be required to do a blood test to show applicants are free from various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Alabama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800600"/>
          </a:xfrm>
        </p:spPr>
        <p:txBody>
          <a:bodyPr/>
          <a:lstStyle/>
          <a:p>
            <a:pPr lvl="2"/>
            <a:r>
              <a:rPr lang="en-US" dirty="0" smtClean="0"/>
              <a:t>Must wait 60 days to remarry after a divorce</a:t>
            </a:r>
          </a:p>
          <a:p>
            <a:pPr lvl="2"/>
            <a:r>
              <a:rPr lang="en-US" dirty="0" smtClean="0"/>
              <a:t>No blood test</a:t>
            </a:r>
          </a:p>
          <a:p>
            <a:pPr lvl="2"/>
            <a:r>
              <a:rPr lang="en-US" dirty="0" smtClean="0"/>
              <a:t>Can marry cousins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2"/>
            <a:r>
              <a:rPr lang="en-US" dirty="0" smtClean="0"/>
              <a:t>No proxy marriages</a:t>
            </a:r>
          </a:p>
          <a:p>
            <a:pPr lvl="2"/>
            <a:r>
              <a:rPr lang="en-US" dirty="0" smtClean="0"/>
              <a:t>Can have common law marriage</a:t>
            </a:r>
          </a:p>
          <a:p>
            <a:pPr lvl="2"/>
            <a:r>
              <a:rPr lang="en-US" dirty="0" smtClean="0"/>
              <a:t>Must be 18 years old without parental consent</a:t>
            </a:r>
          </a:p>
          <a:p>
            <a:pPr lvl="2"/>
            <a:r>
              <a:rPr lang="en-US" dirty="0" smtClean="0"/>
              <a:t>Cannot marry under the age of 16</a:t>
            </a:r>
          </a:p>
          <a:p>
            <a:pPr lvl="2"/>
            <a:r>
              <a:rPr lang="en-US" dirty="0" smtClean="0"/>
              <a:t>No same sex marriages (marriage is not even recognized if ceremony was performed in another state)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F_Togethernes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4B7B8CA-ACE5-4621-96FE-F7E86E8F44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AF_Togetherness</Template>
  <TotalTime>173</TotalTime>
  <Words>1037</Words>
  <Application>Microsoft Office PowerPoint</Application>
  <PresentationFormat>On-screen Show (4:3)</PresentationFormat>
  <Paragraphs>115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AF_Togetherness</vt:lpstr>
      <vt:lpstr>Chapter 12 Contractual Aspects  of  Marriage &amp; Divorce</vt:lpstr>
      <vt:lpstr>12-1 Marriage &amp; the law of contracts</vt:lpstr>
      <vt:lpstr>Premarital Relationships &amp; the Law</vt:lpstr>
      <vt:lpstr>Premarital Relationships &amp; the Law</vt:lpstr>
      <vt:lpstr>Read GLOBAL ISSUES pg 207 </vt:lpstr>
      <vt:lpstr>The Marital Contract</vt:lpstr>
      <vt:lpstr>The Marital Contract</vt:lpstr>
      <vt:lpstr>The Marital Contract</vt:lpstr>
      <vt:lpstr>Alabama Laws</vt:lpstr>
      <vt:lpstr>The Marital Contract</vt:lpstr>
      <vt:lpstr>Marital Rights &amp; Duties</vt:lpstr>
      <vt:lpstr>Marital Rights &amp; Duties</vt:lpstr>
      <vt:lpstr>Marital Rights &amp; Duties</vt:lpstr>
      <vt:lpstr>Assignment</vt:lpstr>
      <vt:lpstr>12-2 divorce &amp; the law of contracts</vt:lpstr>
      <vt:lpstr>Nullifying the Marriage Contract</vt:lpstr>
      <vt:lpstr>Nullifying the Marriage Contract</vt:lpstr>
      <vt:lpstr>Terminating the Marriage Contract</vt:lpstr>
      <vt:lpstr>Terminating the Marriage Contract</vt:lpstr>
      <vt:lpstr>Terminating the Marriage Contract</vt:lpstr>
      <vt:lpstr>Terminating the Marriage Contract</vt:lpstr>
      <vt:lpstr>Terminating the Marriage Contract</vt:lpstr>
      <vt:lpstr>Terminating the Marriage Contract</vt:lpstr>
      <vt:lpstr>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Contractual Aspects of Marriage &amp; Divorce</dc:title>
  <dc:creator>jwilson</dc:creator>
  <cp:lastModifiedBy>Jane</cp:lastModifiedBy>
  <cp:revision>37</cp:revision>
  <dcterms:created xsi:type="dcterms:W3CDTF">2010-09-22T20:28:04Z</dcterms:created>
  <dcterms:modified xsi:type="dcterms:W3CDTF">2011-12-05T02:11:45Z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TC010336819</vt:lpwstr>
  </property>
</Properties>
</file>