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67" r:id="rId3"/>
    <p:sldId id="284" r:id="rId4"/>
    <p:sldId id="277" r:id="rId5"/>
    <p:sldId id="278" r:id="rId6"/>
    <p:sldId id="285" r:id="rId7"/>
    <p:sldId id="261" r:id="rId8"/>
    <p:sldId id="271" r:id="rId9"/>
    <p:sldId id="286" r:id="rId10"/>
    <p:sldId id="262" r:id="rId11"/>
    <p:sldId id="258" r:id="rId12"/>
    <p:sldId id="264" r:id="rId13"/>
    <p:sldId id="265" r:id="rId14"/>
    <p:sldId id="266" r:id="rId15"/>
    <p:sldId id="268" r:id="rId16"/>
    <p:sldId id="259" r:id="rId17"/>
    <p:sldId id="287" r:id="rId18"/>
    <p:sldId id="260" r:id="rId19"/>
    <p:sldId id="269" r:id="rId20"/>
    <p:sldId id="270" r:id="rId21"/>
    <p:sldId id="288" r:id="rId22"/>
    <p:sldId id="280" r:id="rId23"/>
    <p:sldId id="281" r:id="rId24"/>
    <p:sldId id="289" r:id="rId25"/>
    <p:sldId id="282" r:id="rId26"/>
    <p:sldId id="283" r:id="rId27"/>
    <p:sldId id="290" r:id="rId28"/>
    <p:sldId id="291" r:id="rId29"/>
    <p:sldId id="26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21FCA-D72A-4009-B85E-4B01C82E04F6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C7823-65F9-4C99-A99D-54D7E3C4D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 autoUpdateAnimBg="0"/>
      <p:bldP spid="3098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DAE78-E6D0-4A91-8EAD-70C935D92F2C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0C835-7C81-4B21-9EF0-F17652D19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6543-800A-4E19-915B-14B1832CE9CA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C31B-8676-4C06-9CF2-BF0481E94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F7C6-2B2C-43BA-A964-3784A8E8D8D6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AFC8-2925-49EB-8503-4E25B3C35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125E-34DA-4454-AC1C-20A17AF50F8E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DD647-C49B-4DEE-9EEC-CEBFDC8F0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6FB9B-2FB4-45A5-BD11-B8A135C11600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F966A-EEE1-43C6-AC54-61C31AE84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D138-743A-47FE-B566-7F36B6509E05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0397C-AC4F-43DD-B49B-C3F383196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FB474-9831-41F9-A9C6-69782B612602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DE1E0-2C57-4BFD-B062-2DAA12C59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399D-6463-4E9E-BF7C-965E85AB02D2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15B2-BE35-4190-B427-E384FC7D7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7A3A6-FA7B-43F7-B20D-1B21B162AA44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0F7E8-9729-46A4-AC62-1AEEFEED8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51977-77A1-4C4B-914F-80FCA2B450C9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64F1-8A92-4037-A487-9C33F021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049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0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798FDA46-38FB-4863-8A13-9EEB73D10370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4274FB00-27AB-4E85-98FC-135D8E93F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04" r:id="rId9"/>
    <p:sldLayoutId id="2147483803" r:id="rId10"/>
    <p:sldLayoutId id="2147483802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/>
      <p:bldP spid="2071" grpId="0" build="p"/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sz="quarter"/>
          </p:nvPr>
        </p:nvSpPr>
        <p:spPr>
          <a:xfrm>
            <a:off x="685800" y="1676400"/>
            <a:ext cx="7772400" cy="1143000"/>
          </a:xfrm>
          <a:ln w="9525">
            <a:headEnd/>
            <a:tailEnd/>
          </a:ln>
        </p:spPr>
        <p:txBody>
          <a:bodyPr/>
          <a:lstStyle/>
          <a:p>
            <a:r>
              <a:rPr lang="en-US" sz="5400" b="1" smtClean="0">
                <a:solidFill>
                  <a:srgbClr val="FF0000"/>
                </a:solidFill>
              </a:rPr>
              <a:t>Chapter 7</a:t>
            </a:r>
            <a:br>
              <a:rPr lang="en-US" sz="5400" b="1" smtClean="0">
                <a:solidFill>
                  <a:srgbClr val="FF0000"/>
                </a:solidFill>
              </a:rPr>
            </a:br>
            <a:r>
              <a:rPr lang="en-US" sz="5400" b="1" smtClean="0">
                <a:solidFill>
                  <a:srgbClr val="FF0000"/>
                </a:solidFill>
              </a:rPr>
              <a:t>Management and Leadership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sz="quarter" idx="1"/>
          </p:nvPr>
        </p:nvSpPr>
        <p:spPr>
          <a:xfrm>
            <a:off x="2971800" y="4267200"/>
            <a:ext cx="6400800" cy="1752600"/>
          </a:xfrm>
          <a:ln w="9525">
            <a:headEnd/>
            <a:tailEnd/>
          </a:ln>
        </p:spPr>
        <p:txBody>
          <a:bodyPr/>
          <a:lstStyle/>
          <a:p>
            <a:r>
              <a:rPr lang="en-US" b="1" smtClean="0"/>
              <a:t>Ms. Baumgartner</a:t>
            </a:r>
          </a:p>
          <a:p>
            <a:r>
              <a:rPr lang="en-US" b="1" smtClean="0"/>
              <a:t>Business Essentials</a:t>
            </a:r>
          </a:p>
        </p:txBody>
      </p:sp>
      <p:pic>
        <p:nvPicPr>
          <p:cNvPr id="13315" name="Picture 2" descr="C:\Documents and Settings\jwilson\Local Settings\Temporary Internet Files\Content.IE5\C8E3BIZF\MCj029084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46463"/>
            <a:ext cx="27432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What is a Leader?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most important responsibilities is managing people</a:t>
            </a:r>
          </a:p>
          <a:p>
            <a:r>
              <a:rPr lang="en-US" smtClean="0"/>
              <a:t>Managers are often good at managing things but not as good at managing people</a:t>
            </a:r>
          </a:p>
          <a:p>
            <a:r>
              <a:rPr lang="en-US" smtClean="0"/>
              <a:t>Good leaders are hard to find</a:t>
            </a:r>
          </a:p>
        </p:txBody>
      </p:sp>
      <p:pic>
        <p:nvPicPr>
          <p:cNvPr id="22531" name="Picture 3" descr="C:\Documents and Settings\jwilson\Local Settings\Temporary Internet Files\Content.IE5\2C1R3JRB\MPj044325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495800"/>
            <a:ext cx="1450975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Importance of Leadership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Managers are responsible for the success or failure of a business.</a:t>
            </a:r>
          </a:p>
          <a:p>
            <a:r>
              <a:rPr lang="en-US" smtClean="0"/>
              <a:t>Managers are the people who are responsible for making sure that resources are used effectively, so that the business is successful</a:t>
            </a:r>
          </a:p>
        </p:txBody>
      </p:sp>
      <p:pic>
        <p:nvPicPr>
          <p:cNvPr id="23555" name="Picture 3" descr="C:\Documents and Settings\jwilson\Local Settings\Temporary Internet Files\Content.IE5\XURI10MC\MCBD1059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037138"/>
            <a:ext cx="16002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Importance of Leadership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People are the most important resource of a business</a:t>
            </a:r>
          </a:p>
          <a:p>
            <a:r>
              <a:rPr lang="en-US" smtClean="0"/>
              <a:t>The cost of hiring, training, and paying employees is usually 1 of a business’ highest expenses</a:t>
            </a:r>
          </a:p>
          <a:p>
            <a:r>
              <a:rPr lang="en-US" smtClean="0"/>
              <a:t>Managers must involve employees and find ways to meet employee needs as well as business needs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Importance of Leadership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Managers </a:t>
            </a:r>
            <a:r>
              <a:rPr lang="en-US" i="1" smtClean="0"/>
              <a:t>must</a:t>
            </a:r>
            <a:r>
              <a:rPr lang="en-US" smtClean="0"/>
              <a:t> also be effective leaders</a:t>
            </a:r>
          </a:p>
          <a:p>
            <a:r>
              <a:rPr lang="en-US" u="sng" smtClean="0"/>
              <a:t>Leadership</a:t>
            </a:r>
            <a:r>
              <a:rPr lang="en-US" smtClean="0"/>
              <a:t> is the ability to motivate individuals and groups to accomplish important goals</a:t>
            </a:r>
          </a:p>
          <a:p>
            <a:r>
              <a:rPr lang="en-US" smtClean="0"/>
              <a:t>Leaders must have effective human relations skills (getting along with others)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Importance of Leadership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takes skills to get people with different backgrounds and personalities to work well together</a:t>
            </a:r>
          </a:p>
          <a:p>
            <a:r>
              <a:rPr lang="en-US" smtClean="0"/>
              <a:t>“Leaders are born and not made”—agree?</a:t>
            </a:r>
          </a:p>
          <a:p>
            <a:r>
              <a:rPr lang="en-US" smtClean="0"/>
              <a:t>Leaders should possess:</a:t>
            </a:r>
          </a:p>
          <a:p>
            <a:pPr lvl="1"/>
            <a:r>
              <a:rPr lang="en-US" sz="2000" smtClean="0"/>
              <a:t>Understanding</a:t>
            </a:r>
          </a:p>
          <a:p>
            <a:pPr lvl="1"/>
            <a:r>
              <a:rPr lang="en-US" sz="2000" smtClean="0"/>
              <a:t>Initiative</a:t>
            </a:r>
          </a:p>
          <a:p>
            <a:pPr lvl="1"/>
            <a:r>
              <a:rPr lang="en-US" sz="2000" smtClean="0"/>
              <a:t>Dependability</a:t>
            </a:r>
          </a:p>
          <a:p>
            <a:pPr lvl="1"/>
            <a:r>
              <a:rPr lang="en-US" sz="2000" smtClean="0"/>
              <a:t>Objectivity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4953000" y="5105400"/>
            <a:ext cx="3400425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See Figure 7-2 on pg.157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Importance of Leadership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people are born leaders, others are able to learn to lead by doing the following:</a:t>
            </a:r>
          </a:p>
          <a:p>
            <a:pPr lvl="1"/>
            <a:r>
              <a:rPr lang="en-US" smtClean="0"/>
              <a:t>Study leadership </a:t>
            </a:r>
            <a:r>
              <a:rPr lang="en-US" sz="1800" smtClean="0"/>
              <a:t>(books, courses to take)</a:t>
            </a:r>
          </a:p>
          <a:p>
            <a:pPr lvl="1"/>
            <a:r>
              <a:rPr lang="en-US" smtClean="0"/>
              <a:t>Participate in organizations &amp; activities </a:t>
            </a:r>
            <a:r>
              <a:rPr lang="en-US" sz="1800" smtClean="0"/>
              <a:t>(clubs, teams)</a:t>
            </a:r>
          </a:p>
          <a:p>
            <a:pPr lvl="1"/>
            <a:r>
              <a:rPr lang="en-US" smtClean="0"/>
              <a:t>Practice leadership at work </a:t>
            </a:r>
            <a:r>
              <a:rPr lang="en-US" sz="1800" smtClean="0"/>
              <a:t>(be dependable, honest, helpful)</a:t>
            </a:r>
            <a:endParaRPr lang="en-US" smtClean="0"/>
          </a:p>
          <a:p>
            <a:pPr lvl="1"/>
            <a:r>
              <a:rPr lang="en-US" smtClean="0"/>
              <a:t>Observe leaders </a:t>
            </a:r>
            <a:r>
              <a:rPr lang="en-US" sz="1800" smtClean="0"/>
              <a:t>(in leadership positions at work or school)</a:t>
            </a:r>
            <a:endParaRPr lang="en-US" smtClean="0"/>
          </a:p>
          <a:p>
            <a:pPr lvl="1"/>
            <a:r>
              <a:rPr lang="en-US" smtClean="0"/>
              <a:t>Work with a mentor </a:t>
            </a:r>
            <a:r>
              <a:rPr lang="en-US" sz="1800" smtClean="0"/>
              <a:t>(sibling, teacher, coach to learn from)</a:t>
            </a:r>
            <a:endParaRPr lang="en-US" smtClean="0"/>
          </a:p>
          <a:p>
            <a:pPr lvl="1"/>
            <a:r>
              <a:rPr lang="en-US" smtClean="0"/>
              <a:t>Do a self-analysis and ask for feedback</a:t>
            </a:r>
            <a:r>
              <a:rPr lang="en-US" sz="1800" smtClean="0"/>
              <a:t> (good/bad)</a:t>
            </a:r>
            <a:endParaRPr lang="en-US" smtClean="0"/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73075" y="990600"/>
            <a:ext cx="8077200" cy="1143000"/>
          </a:xfrm>
        </p:spPr>
        <p:txBody>
          <a:bodyPr/>
          <a:lstStyle/>
          <a:p>
            <a:r>
              <a:rPr lang="en-US" b="1" smtClean="0"/>
              <a:t>Importance of Human Relations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95300" y="2057400"/>
            <a:ext cx="8064500" cy="3502025"/>
          </a:xfrm>
        </p:spPr>
        <p:txBody>
          <a:bodyPr/>
          <a:lstStyle/>
          <a:p>
            <a:r>
              <a:rPr lang="en-US" sz="3000" smtClean="0"/>
              <a:t>Managers and leaders must be able to work well with others</a:t>
            </a:r>
          </a:p>
          <a:p>
            <a:r>
              <a:rPr lang="en-US" sz="3000" u="sng" smtClean="0"/>
              <a:t>Human relations</a:t>
            </a:r>
            <a:r>
              <a:rPr lang="en-US" sz="3000" smtClean="0"/>
              <a:t> is the way people get along with each other</a:t>
            </a:r>
          </a:p>
          <a:p>
            <a:r>
              <a:rPr lang="en-US" sz="3000" smtClean="0"/>
              <a:t>The important human relation skills of managers are:</a:t>
            </a:r>
          </a:p>
          <a:p>
            <a:pPr lvl="1"/>
            <a:r>
              <a:rPr lang="en-US" sz="1800" smtClean="0"/>
              <a:t>Self-understanding</a:t>
            </a:r>
            <a:r>
              <a:rPr lang="en-US" sz="1600" smtClean="0"/>
              <a:t> (understand your own strengths and weaknesses)</a:t>
            </a:r>
          </a:p>
          <a:p>
            <a:pPr lvl="1"/>
            <a:r>
              <a:rPr lang="en-US" sz="1800" smtClean="0"/>
              <a:t>Understanding others </a:t>
            </a:r>
            <a:r>
              <a:rPr lang="en-US" sz="1600" smtClean="0"/>
              <a:t>(recognize similarities/differences in people for stronger team)</a:t>
            </a:r>
          </a:p>
          <a:p>
            <a:pPr lvl="1"/>
            <a:r>
              <a:rPr lang="en-US" sz="1800" smtClean="0"/>
              <a:t>Communications </a:t>
            </a:r>
            <a:r>
              <a:rPr lang="en-US" sz="1600" smtClean="0"/>
              <a:t>(can be classified in several ways—next slide)</a:t>
            </a:r>
            <a:endParaRPr lang="en-US" sz="1800" smtClean="0"/>
          </a:p>
          <a:p>
            <a:pPr lvl="1"/>
            <a:r>
              <a:rPr lang="en-US" sz="1800" smtClean="0"/>
              <a:t>Team building </a:t>
            </a:r>
            <a:r>
              <a:rPr lang="en-US" sz="1600" smtClean="0"/>
              <a:t>(combined skills of whole team is better than 1 person alone)</a:t>
            </a:r>
            <a:endParaRPr lang="en-US" sz="1800" smtClean="0"/>
          </a:p>
          <a:p>
            <a:pPr lvl="1"/>
            <a:r>
              <a:rPr lang="en-US" sz="1800" smtClean="0"/>
              <a:t>Developing job satisfaction</a:t>
            </a:r>
            <a:r>
              <a:rPr lang="en-US" sz="1600" smtClean="0"/>
              <a:t>(help people like their job more = happier = better work)</a:t>
            </a:r>
            <a:endParaRPr lang="en-US" sz="1800" smtClean="0"/>
          </a:p>
        </p:txBody>
      </p:sp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Types of Communication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Formal</a:t>
            </a:r>
            <a:r>
              <a:rPr lang="en-US" sz="2000" smtClean="0"/>
              <a:t>: has been established and already approved</a:t>
            </a:r>
          </a:p>
          <a:p>
            <a:r>
              <a:rPr lang="en-US" sz="2800" smtClean="0"/>
              <a:t>Informal: </a:t>
            </a:r>
            <a:r>
              <a:rPr lang="en-US" sz="2000" smtClean="0"/>
              <a:t>common ways to communicate but not “official”</a:t>
            </a:r>
          </a:p>
          <a:p>
            <a:r>
              <a:rPr lang="en-US" sz="2800" smtClean="0"/>
              <a:t>Internal: </a:t>
            </a:r>
            <a:r>
              <a:rPr lang="en-US" sz="2000" smtClean="0"/>
              <a:t>occurs between managers, employees or groups</a:t>
            </a:r>
            <a:endParaRPr lang="en-US" sz="2800" smtClean="0"/>
          </a:p>
          <a:p>
            <a:r>
              <a:rPr lang="en-US" sz="2800" smtClean="0"/>
              <a:t>External: </a:t>
            </a:r>
            <a:r>
              <a:rPr lang="en-US" sz="2000" smtClean="0"/>
              <a:t>occurs between company and customers (outsiders)</a:t>
            </a:r>
            <a:endParaRPr lang="en-US" sz="2800" smtClean="0"/>
          </a:p>
          <a:p>
            <a:r>
              <a:rPr lang="en-US" sz="2800" smtClean="0"/>
              <a:t>Vertical: </a:t>
            </a:r>
            <a:r>
              <a:rPr lang="en-US" sz="2000" smtClean="0"/>
              <a:t>(move up and down between management and employees)</a:t>
            </a:r>
            <a:endParaRPr lang="en-US" sz="2800" smtClean="0"/>
          </a:p>
          <a:p>
            <a:r>
              <a:rPr lang="en-US" sz="2800" smtClean="0"/>
              <a:t>Horizontal: </a:t>
            </a:r>
            <a:r>
              <a:rPr lang="en-US" sz="2000" smtClean="0"/>
              <a:t>(communication at the same level—mgr to mgr)</a:t>
            </a:r>
            <a:endParaRPr lang="en-US" sz="2800" smtClean="0"/>
          </a:p>
          <a:p>
            <a:r>
              <a:rPr lang="en-US" sz="2800" smtClean="0"/>
              <a:t>Oral: </a:t>
            </a:r>
            <a:r>
              <a:rPr lang="en-US" sz="2000" smtClean="0"/>
              <a:t>(spoken communication)</a:t>
            </a:r>
            <a:endParaRPr lang="en-US" sz="2800" smtClean="0"/>
          </a:p>
          <a:p>
            <a:r>
              <a:rPr lang="en-US" sz="2800" smtClean="0"/>
              <a:t>Written: </a:t>
            </a:r>
            <a:r>
              <a:rPr lang="en-US" sz="2000" smtClean="0"/>
              <a:t>(incl notes, emails, reports, letters)</a:t>
            </a:r>
            <a:endParaRPr lang="en-US" sz="2800" smtClean="0"/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Influencing People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Effective leaders must be able to influence others into making a decision.  </a:t>
            </a:r>
          </a:p>
          <a:p>
            <a:r>
              <a:rPr lang="en-US" u="sng" smtClean="0"/>
              <a:t>Influence</a:t>
            </a:r>
            <a:r>
              <a:rPr lang="en-US" smtClean="0"/>
              <a:t> is the ability of a person to affect the actions of another person or people</a:t>
            </a:r>
          </a:p>
          <a:p>
            <a:r>
              <a:rPr lang="en-US" smtClean="0"/>
              <a:t>There are several kinds of influence a leader can use: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Influencing People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u="sng" smtClean="0"/>
              <a:t>Position influence</a:t>
            </a:r>
            <a:r>
              <a:rPr lang="en-US" sz="2400" smtClean="0"/>
              <a:t> – the ability to get others to accomplish tasks because a LEADER says so</a:t>
            </a:r>
          </a:p>
          <a:p>
            <a:pPr lvl="1"/>
            <a:r>
              <a:rPr lang="en-US" sz="2400" u="sng" smtClean="0"/>
              <a:t>Reward influence</a:t>
            </a:r>
            <a:r>
              <a:rPr lang="en-US" sz="2400" smtClean="0"/>
              <a:t> – the ability of the leader to give or withhold rewards (money or job benefits) to get people to do or not do something</a:t>
            </a:r>
            <a:endParaRPr lang="en-US" sz="2400" u="sng" smtClean="0"/>
          </a:p>
          <a:p>
            <a:pPr lvl="1"/>
            <a:r>
              <a:rPr lang="en-US" sz="2400" u="sng" smtClean="0"/>
              <a:t>Expert influence</a:t>
            </a:r>
            <a:r>
              <a:rPr lang="en-US" sz="2400" smtClean="0"/>
              <a:t> – when group members recognize that the leader has special expertise in the area</a:t>
            </a:r>
          </a:p>
          <a:p>
            <a:pPr lvl="1"/>
            <a:r>
              <a:rPr lang="en-US" sz="2400" u="sng" smtClean="0"/>
              <a:t>Identity influence</a:t>
            </a:r>
            <a:r>
              <a:rPr lang="en-US" sz="2400" smtClean="0"/>
              <a:t> – having personal trust and respect for the leader—so you listen to what they say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Think About it….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do you know who is a leader?</a:t>
            </a:r>
          </a:p>
          <a:p>
            <a:pPr lvl="1"/>
            <a:r>
              <a:rPr lang="en-US" smtClean="0"/>
              <a:t>Parents</a:t>
            </a:r>
          </a:p>
          <a:p>
            <a:pPr lvl="1"/>
            <a:r>
              <a:rPr lang="en-US" smtClean="0"/>
              <a:t>Teachers</a:t>
            </a:r>
          </a:p>
          <a:p>
            <a:pPr lvl="1"/>
            <a:r>
              <a:rPr lang="en-US" smtClean="0"/>
              <a:t>Friends</a:t>
            </a:r>
          </a:p>
          <a:p>
            <a:pPr lvl="1"/>
            <a:r>
              <a:rPr lang="en-US" smtClean="0"/>
              <a:t>Boss</a:t>
            </a:r>
          </a:p>
          <a:p>
            <a:pPr lvl="1"/>
            <a:r>
              <a:rPr lang="en-US" smtClean="0"/>
              <a:t>Preacher/minister</a:t>
            </a:r>
          </a:p>
          <a:p>
            <a:pPr lvl="1"/>
            <a:r>
              <a:rPr lang="en-US" smtClean="0"/>
              <a:t>Coach</a:t>
            </a:r>
          </a:p>
          <a:p>
            <a:pPr lvl="1"/>
            <a:r>
              <a:rPr lang="en-US" smtClean="0"/>
              <a:t>Team mates</a:t>
            </a:r>
          </a:p>
          <a:p>
            <a:pPr lvl="1">
              <a:buFontTx/>
              <a:buNone/>
            </a:pPr>
            <a:endParaRPr lang="en-US" smtClean="0"/>
          </a:p>
        </p:txBody>
      </p:sp>
      <p:pic>
        <p:nvPicPr>
          <p:cNvPr id="14339" name="Picture 2" descr="C:\Documents and Settings\jwilson\Local Settings\Temporary Internet Files\Content.IE5\XURI10MC\MCj023122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733800"/>
            <a:ext cx="31480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Influencing People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064500" cy="3502025"/>
          </a:xfrm>
        </p:spPr>
        <p:txBody>
          <a:bodyPr/>
          <a:lstStyle/>
          <a:p>
            <a:r>
              <a:rPr lang="en-US" smtClean="0"/>
              <a:t>There are 2 types of influence in an organization – formal influence and informal influence</a:t>
            </a:r>
          </a:p>
          <a:p>
            <a:pPr lvl="1"/>
            <a:r>
              <a:rPr lang="en-US" u="sng" smtClean="0"/>
              <a:t>Formal</a:t>
            </a:r>
            <a:r>
              <a:rPr lang="en-US" smtClean="0"/>
              <a:t> influence – an elected leader—supposed to be the leader; in charge because of role</a:t>
            </a:r>
          </a:p>
          <a:p>
            <a:pPr lvl="1"/>
            <a:r>
              <a:rPr lang="en-US" u="sng" smtClean="0"/>
              <a:t>Informal</a:t>
            </a:r>
            <a:r>
              <a:rPr lang="en-US" smtClean="0"/>
              <a:t> influence – someone who naturally emerges as a leader from a group</a:t>
            </a:r>
          </a:p>
        </p:txBody>
      </p:sp>
      <p:pic>
        <p:nvPicPr>
          <p:cNvPr id="32771" name="Picture 2" descr="C:\Documents and Settings\jwilson\Local Settings\Temporary Internet Files\Content.IE5\XURI10MC\MCj023122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5410200"/>
            <a:ext cx="19367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7-2 Assessment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1600" smtClean="0"/>
              <a:t>It is often said that the most important resource of a business is: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Cash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Technology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Customers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People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1600" smtClean="0"/>
              <a:t>T/F  Research has proven that effective leaders are born, not made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1600" smtClean="0"/>
              <a:t>The way people get along with each other is known as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Human relations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Influence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Management style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Communications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1600" smtClean="0"/>
              <a:t>A person who is not a manager but is still able to get a group focused and organized is using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Tactical management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Strategic management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Formal influence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r>
              <a:rPr lang="en-US" sz="1200" smtClean="0"/>
              <a:t>Informal influence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536575"/>
          </a:xfrm>
        </p:spPr>
        <p:txBody>
          <a:bodyPr/>
          <a:lstStyle/>
          <a:p>
            <a:r>
              <a:rPr lang="en-US" b="1" smtClean="0"/>
              <a:t>Importance of Ethical Behavior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95300" y="1752600"/>
            <a:ext cx="8064500" cy="4191000"/>
          </a:xfrm>
        </p:spPr>
        <p:txBody>
          <a:bodyPr/>
          <a:lstStyle/>
          <a:p>
            <a:r>
              <a:rPr lang="en-US" sz="2800" smtClean="0">
                <a:solidFill>
                  <a:srgbClr val="0070C0"/>
                </a:solidFill>
              </a:rPr>
              <a:t>Is it okay for an employee to call in sick if they are not sick?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Would you cheat on a test to ensure a higher grade?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Do you believe a mgr should ever lie to an employee or ignore unsafe working conditions to save money?</a:t>
            </a:r>
          </a:p>
          <a:p>
            <a:endParaRPr lang="en-US" sz="2800" smtClean="0"/>
          </a:p>
          <a:p>
            <a:r>
              <a:rPr lang="en-US" sz="2800" smtClean="0"/>
              <a:t>Individuals and organizations develop reputations based on their actions and the decisions they make.</a:t>
            </a:r>
          </a:p>
          <a:p>
            <a:r>
              <a:rPr lang="en-US" sz="2800" smtClean="0"/>
              <a:t> You can identify people and businesses that are not trustworthy vs ones that are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077200" cy="841375"/>
          </a:xfrm>
        </p:spPr>
        <p:txBody>
          <a:bodyPr/>
          <a:lstStyle/>
          <a:p>
            <a:r>
              <a:rPr lang="en-US" b="1" smtClean="0"/>
              <a:t>What is Ethical Behavior?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95300" y="1676400"/>
            <a:ext cx="8064500" cy="4267200"/>
          </a:xfrm>
        </p:spPr>
        <p:txBody>
          <a:bodyPr/>
          <a:lstStyle/>
          <a:p>
            <a:r>
              <a:rPr lang="en-US" i="1" smtClean="0"/>
              <a:t>Ethics</a:t>
            </a:r>
            <a:r>
              <a:rPr lang="en-US" smtClean="0"/>
              <a:t> are the principles of conduct governing an individual or a group.</a:t>
            </a:r>
          </a:p>
          <a:p>
            <a:r>
              <a:rPr lang="en-US" u="sng" smtClean="0"/>
              <a:t>Ethical business practices</a:t>
            </a:r>
            <a:r>
              <a:rPr lang="en-US" smtClean="0"/>
              <a:t>: make sure company is practicing highest level of conduct within company and with customers</a:t>
            </a:r>
          </a:p>
          <a:p>
            <a:r>
              <a:rPr lang="en-US" smtClean="0"/>
              <a:t>Ethical behavior is made up of 2 parts: </a:t>
            </a:r>
          </a:p>
          <a:p>
            <a:pPr lvl="2"/>
            <a:r>
              <a:rPr lang="en-US" smtClean="0"/>
              <a:t>actions of individuals </a:t>
            </a:r>
          </a:p>
          <a:p>
            <a:pPr lvl="2"/>
            <a:r>
              <a:rPr lang="en-US" smtClean="0"/>
              <a:t>the results of those actions.</a:t>
            </a:r>
          </a:p>
          <a:p>
            <a:endParaRPr lang="en-US" smtClean="0"/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Ethical Behavior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733800"/>
          <a:ext cx="8064500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250"/>
                <a:gridCol w="4032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is lawful?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it consistent with company policies?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does not harm someone while helping someone else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the actions and results become public, will it embarrass the company?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6877" name="TextBox 4"/>
          <p:cNvSpPr txBox="1">
            <a:spLocks noChangeArrowheads="1"/>
          </p:cNvSpPr>
          <p:nvPr/>
        </p:nvSpPr>
        <p:spPr bwMode="auto">
          <a:xfrm>
            <a:off x="1828800" y="2438400"/>
            <a:ext cx="525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latin typeface="Times New Roman" pitchFamily="18" charset="0"/>
              </a:rPr>
              <a:t>Consider these before deciding if something is ETHICAL or not: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077200" cy="1143000"/>
          </a:xfrm>
        </p:spPr>
        <p:txBody>
          <a:bodyPr/>
          <a:lstStyle/>
          <a:p>
            <a:r>
              <a:rPr lang="en-US" b="1" smtClean="0"/>
              <a:t>Preparing an Organization to Make Ethical Decisions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95300" y="2286000"/>
            <a:ext cx="8064500" cy="3657600"/>
          </a:xfrm>
        </p:spPr>
        <p:txBody>
          <a:bodyPr/>
          <a:lstStyle/>
          <a:p>
            <a:r>
              <a:rPr lang="en-US" sz="2700" b="1" smtClean="0">
                <a:solidFill>
                  <a:srgbClr val="0070C0"/>
                </a:solidFill>
              </a:rPr>
              <a:t>Mgrs must create an atmosphere where employees know they are expected to act ethically.</a:t>
            </a:r>
          </a:p>
          <a:p>
            <a:r>
              <a:rPr lang="en-US" sz="2700" b="1" smtClean="0">
                <a:solidFill>
                  <a:srgbClr val="0070C0"/>
                </a:solidFill>
              </a:rPr>
              <a:t>Employees are supported when making right decisions.</a:t>
            </a:r>
          </a:p>
          <a:p>
            <a:r>
              <a:rPr lang="en-US" sz="2700" b="1" smtClean="0">
                <a:solidFill>
                  <a:srgbClr val="0070C0"/>
                </a:solidFill>
              </a:rPr>
              <a:t>Company </a:t>
            </a:r>
            <a:r>
              <a:rPr lang="en-US" sz="2700" b="1" i="1" smtClean="0">
                <a:solidFill>
                  <a:srgbClr val="0070C0"/>
                </a:solidFill>
              </a:rPr>
              <a:t>Mission Statement </a:t>
            </a:r>
            <a:r>
              <a:rPr lang="en-US" sz="2700" b="1" smtClean="0">
                <a:solidFill>
                  <a:srgbClr val="0070C0"/>
                </a:solidFill>
              </a:rPr>
              <a:t>describes why the business exists and what it believes in</a:t>
            </a:r>
          </a:p>
          <a:p>
            <a:r>
              <a:rPr lang="en-US" sz="2700" b="1" smtClean="0">
                <a:solidFill>
                  <a:srgbClr val="0070C0"/>
                </a:solidFill>
              </a:rPr>
              <a:t>Have a statement of </a:t>
            </a:r>
            <a:r>
              <a:rPr lang="en-US" sz="2700" b="1" u="sng" smtClean="0">
                <a:solidFill>
                  <a:srgbClr val="0070C0"/>
                </a:solidFill>
              </a:rPr>
              <a:t>core values </a:t>
            </a:r>
            <a:r>
              <a:rPr lang="en-US" sz="2700" b="1" smtClean="0">
                <a:solidFill>
                  <a:srgbClr val="0070C0"/>
                </a:solidFill>
              </a:rPr>
              <a:t>– the important principles that will guide decisions and actions of the company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/>
          <a:lstStyle/>
          <a:p>
            <a:r>
              <a:rPr lang="en-US" smtClean="0"/>
              <a:t>What Can the Manager Do?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Managers should always model ethical behavior….</a:t>
            </a:r>
            <a:r>
              <a:rPr lang="en-US" smtClean="0">
                <a:solidFill>
                  <a:srgbClr val="C00000"/>
                </a:solidFill>
              </a:rPr>
              <a:t>remember actions speak louder than words!!!!</a:t>
            </a:r>
          </a:p>
          <a:p>
            <a:pPr lvl="1"/>
            <a:r>
              <a:rPr lang="en-US" b="1" smtClean="0">
                <a:solidFill>
                  <a:srgbClr val="0070C0"/>
                </a:solidFill>
              </a:rPr>
              <a:t>Treat each employee with respect</a:t>
            </a:r>
          </a:p>
          <a:p>
            <a:pPr lvl="1"/>
            <a:r>
              <a:rPr lang="en-US" b="1" smtClean="0">
                <a:solidFill>
                  <a:srgbClr val="0070C0"/>
                </a:solidFill>
              </a:rPr>
              <a:t>Reject decisions that would damage the reputation of the business.</a:t>
            </a:r>
          </a:p>
          <a:p>
            <a:pPr lvl="1"/>
            <a:endParaRPr lang="en-US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7-3 Assessment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sz="2000" smtClean="0"/>
              <a:t>Which of the following is NOT a standard of ethical behavior: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It should be lawful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It should not benefit someone while harming someone else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It should not give the company a competitive advantage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It should not result in embarrassment for the company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2000" smtClean="0"/>
              <a:t>T/F  Managers are responsible for the ethical actions of businesses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2000" smtClean="0"/>
              <a:t>Important principles that guide decisions and actions in a company are: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A mission statement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A business plan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Ethical behavior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sz="1600" smtClean="0"/>
              <a:t>Core values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Assignments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Chapter 7 Assessmt: 4, 5, 11-24 (Def </a:t>
            </a:r>
            <a:r>
              <a:rPr lang="en-US" u="sng" smtClean="0"/>
              <a:t>&amp;</a:t>
            </a:r>
            <a:r>
              <a:rPr lang="en-US" smtClean="0"/>
              <a:t> Ans)</a:t>
            </a:r>
          </a:p>
          <a:p>
            <a:r>
              <a:rPr lang="en-US" smtClean="0"/>
              <a:t>Chapter 7 Study Guide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Any Questions?</a:t>
            </a:r>
          </a:p>
        </p:txBody>
      </p:sp>
      <p:pic>
        <p:nvPicPr>
          <p:cNvPr id="41986" name="Picture 3" descr="C:\Documents and Settings\jwilson\Local Settings\Temporary Internet Files\Content.IE5\XURI10MC\MCj02821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667000"/>
            <a:ext cx="2957512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4267200" y="3048000"/>
            <a:ext cx="42243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“A leader is one </a:t>
            </a:r>
          </a:p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who knows the way, </a:t>
            </a:r>
          </a:p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goes the way, </a:t>
            </a:r>
          </a:p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and shows the way.”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Who is a Manager?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Management</a:t>
            </a:r>
          </a:p>
          <a:p>
            <a:pPr lvl="1"/>
            <a:r>
              <a:rPr lang="en-US" i="1" smtClean="0"/>
              <a:t>The process of accomplishing goals of a company through effective use of people and resources</a:t>
            </a:r>
          </a:p>
          <a:p>
            <a:r>
              <a:rPr lang="en-US" smtClean="0"/>
              <a:t>Make things happen in a business</a:t>
            </a:r>
          </a:p>
          <a:p>
            <a:r>
              <a:rPr lang="en-US" smtClean="0"/>
              <a:t>The entrepreneur who develops the idea for the business is a manager</a:t>
            </a:r>
          </a:p>
          <a:p>
            <a:pPr lvl="1"/>
            <a:endParaRPr lang="en-US" smtClean="0"/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5 Management Functions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Planning </a:t>
            </a:r>
            <a:r>
              <a:rPr lang="en-US" sz="2400" smtClean="0"/>
              <a:t>(analyze info, set goals, make decisions)</a:t>
            </a:r>
          </a:p>
          <a:p>
            <a:r>
              <a:rPr lang="en-US" smtClean="0"/>
              <a:t>Organizing </a:t>
            </a:r>
            <a:r>
              <a:rPr lang="en-US" sz="2400" smtClean="0"/>
              <a:t>(identify and arrange work needed to achieve goals and how to complete it)</a:t>
            </a:r>
          </a:p>
          <a:p>
            <a:r>
              <a:rPr lang="en-US" smtClean="0"/>
              <a:t>Staffing </a:t>
            </a:r>
            <a:r>
              <a:rPr lang="en-US" sz="2400" smtClean="0"/>
              <a:t>(find, prepare and pay employees)</a:t>
            </a:r>
          </a:p>
          <a:p>
            <a:r>
              <a:rPr lang="en-US" smtClean="0"/>
              <a:t>Implementing </a:t>
            </a:r>
            <a:r>
              <a:rPr lang="en-US" sz="2400" smtClean="0"/>
              <a:t>(direct and lead people to accomplish planned work)</a:t>
            </a:r>
          </a:p>
          <a:p>
            <a:r>
              <a:rPr lang="en-US" smtClean="0"/>
              <a:t>Controlling </a:t>
            </a:r>
            <a:r>
              <a:rPr lang="en-US" sz="2400" smtClean="0"/>
              <a:t>(makes sure the business does it’s part accomplishing its goals)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841375"/>
          </a:xfrm>
        </p:spPr>
        <p:txBody>
          <a:bodyPr/>
          <a:lstStyle/>
          <a:p>
            <a:r>
              <a:rPr lang="en-US" b="1" smtClean="0"/>
              <a:t>3 Levels of Management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95300" y="1676400"/>
            <a:ext cx="8064500" cy="4953000"/>
          </a:xfrm>
        </p:spPr>
        <p:txBody>
          <a:bodyPr/>
          <a:lstStyle/>
          <a:p>
            <a:r>
              <a:rPr lang="en-US" smtClean="0"/>
              <a:t>Top Management (EXECUTIVES)</a:t>
            </a:r>
          </a:p>
          <a:p>
            <a:pPr lvl="1"/>
            <a:r>
              <a:rPr lang="en-US" sz="2000" smtClean="0"/>
              <a:t>Set long term plans/directions, held accountable for profitability, spend time planning and controlling activities (CEO, President, VP)</a:t>
            </a:r>
          </a:p>
          <a:p>
            <a:pPr lvl="1"/>
            <a:r>
              <a:rPr lang="en-US" sz="2000" smtClean="0"/>
              <a:t>Spend most time planning/controlling activities</a:t>
            </a:r>
          </a:p>
          <a:p>
            <a:r>
              <a:rPr lang="en-US" smtClean="0"/>
              <a:t>Mid-Management (MID-MANAGERS)</a:t>
            </a:r>
          </a:p>
          <a:p>
            <a:pPr lvl="1"/>
            <a:r>
              <a:rPr lang="en-US" sz="2000" smtClean="0"/>
              <a:t>Focus on specific parts of a company</a:t>
            </a:r>
          </a:p>
          <a:p>
            <a:pPr lvl="1"/>
            <a:r>
              <a:rPr lang="en-US" sz="2000" smtClean="0"/>
              <a:t>They spend a lot of time organizing and staffing                  (Marketing Mgr, Operations Mgr, Customer Service Mgr)</a:t>
            </a:r>
          </a:p>
          <a:p>
            <a:r>
              <a:rPr lang="en-US" smtClean="0"/>
              <a:t>Supervisors</a:t>
            </a:r>
          </a:p>
          <a:p>
            <a:pPr lvl="1"/>
            <a:r>
              <a:rPr lang="en-US" sz="2000" smtClean="0"/>
              <a:t>Evaluate work of employees, focus on implementing, usually have other non-mgt duties</a:t>
            </a:r>
          </a:p>
          <a:p>
            <a:pPr lvl="1"/>
            <a:r>
              <a:rPr lang="en-US" sz="2000" smtClean="0"/>
              <a:t>First level of management; responsible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Management by Others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Even if you are not a manager, you will still complete work that seems like a management function</a:t>
            </a:r>
          </a:p>
          <a:p>
            <a:r>
              <a:rPr lang="en-US" sz="2800" smtClean="0"/>
              <a:t>You might help train someone new</a:t>
            </a:r>
          </a:p>
          <a:p>
            <a:r>
              <a:rPr lang="en-US" sz="2800" smtClean="0"/>
              <a:t>Might be asked to be a group leader</a:t>
            </a:r>
          </a:p>
          <a:p>
            <a:r>
              <a:rPr lang="en-US" sz="2800" smtClean="0"/>
              <a:t>You can develop managerial skills and decide if you are interested in being a manager someday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Different Management Styles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Management can be difficult – it’s not always easy to get along with everyone</a:t>
            </a:r>
          </a:p>
          <a:p>
            <a:pPr lvl="1"/>
            <a:r>
              <a:rPr lang="en-US" sz="2400" smtClean="0"/>
              <a:t>Backgrounds, personalities, experiences</a:t>
            </a:r>
          </a:p>
          <a:p>
            <a:r>
              <a:rPr lang="en-US" sz="2800" smtClean="0"/>
              <a:t>Managers approach this challenge and other tasks in different ways based on their management style</a:t>
            </a:r>
          </a:p>
          <a:p>
            <a:r>
              <a:rPr lang="en-US" sz="2800" u="sng" smtClean="0"/>
              <a:t>Management style</a:t>
            </a:r>
            <a:r>
              <a:rPr lang="en-US" sz="2800" smtClean="0"/>
              <a:t> is the way a manager treats and directs employees</a:t>
            </a:r>
          </a:p>
          <a:p>
            <a:pPr lvl="1"/>
            <a:r>
              <a:rPr lang="en-US" sz="2400" smtClean="0"/>
              <a:t>2 types (on next slide) for different kinds of managers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Different Management Styles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There are 2 very different leadership styles often used by managers:</a:t>
            </a:r>
          </a:p>
          <a:p>
            <a:pPr lvl="1"/>
            <a:r>
              <a:rPr lang="en-US" u="sng" smtClean="0"/>
              <a:t>Tactical management</a:t>
            </a:r>
            <a:r>
              <a:rPr lang="en-US" smtClean="0"/>
              <a:t> – manager is directive and controlling; monitors employees closely</a:t>
            </a:r>
          </a:p>
          <a:p>
            <a:pPr lvl="1"/>
            <a:r>
              <a:rPr lang="en-US" u="sng" smtClean="0"/>
              <a:t>Strategic management</a:t>
            </a:r>
            <a:r>
              <a:rPr lang="en-US" smtClean="0"/>
              <a:t> – less directive and involve employees in decision-making process; work without direct supervision</a:t>
            </a:r>
          </a:p>
          <a:p>
            <a:r>
              <a:rPr lang="en-US" sz="3000" smtClean="0"/>
              <a:t>The combined use of tactical and strategic management known as </a:t>
            </a:r>
            <a:r>
              <a:rPr lang="en-US" sz="3000" u="sng" smtClean="0"/>
              <a:t>mixed management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7-1 Assessment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1800" dirty="0" smtClean="0"/>
              <a:t>T/F  An entrepreneur who starts a new business is not considered to be a manager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800" dirty="0" smtClean="0"/>
              <a:t>Which of the following is NOT one of the 5 functions of management?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Planning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Implementing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Producing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Controlling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800" dirty="0" smtClean="0"/>
              <a:t>Which level of management spends most of its time completing planning and controlling activities?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Top management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Mid management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Supervisors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1600" dirty="0" smtClean="0"/>
              <a:t>Team management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CLIPBOAR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CLIPBOARD</Template>
  <TotalTime>412</TotalTime>
  <Words>1390</Words>
  <Application>Microsoft Office PowerPoint</Application>
  <PresentationFormat>On-screen Show (4:3)</PresentationFormat>
  <Paragraphs>189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Calibri</vt:lpstr>
      <vt:lpstr>CLIPBOARD</vt:lpstr>
      <vt:lpstr>CLIPBOARD</vt:lpstr>
      <vt:lpstr>Chapter 7 Management and Leadership</vt:lpstr>
      <vt:lpstr>Think About it….</vt:lpstr>
      <vt:lpstr>Who is a Manager?</vt:lpstr>
      <vt:lpstr>The 5 Management Functions</vt:lpstr>
      <vt:lpstr>3 Levels of Management</vt:lpstr>
      <vt:lpstr>Management by Others</vt:lpstr>
      <vt:lpstr>Different Management Styles</vt:lpstr>
      <vt:lpstr>Different Management Styles</vt:lpstr>
      <vt:lpstr>7-1 Assessment Questions</vt:lpstr>
      <vt:lpstr>What is a Leader?</vt:lpstr>
      <vt:lpstr>The Importance of Leadership</vt:lpstr>
      <vt:lpstr>The Importance of Leadership</vt:lpstr>
      <vt:lpstr>The Importance of Leadership</vt:lpstr>
      <vt:lpstr>The Importance of Leadership</vt:lpstr>
      <vt:lpstr>The Importance of Leadership</vt:lpstr>
      <vt:lpstr>Importance of Human Relations</vt:lpstr>
      <vt:lpstr>Types of Communication</vt:lpstr>
      <vt:lpstr>Influencing People</vt:lpstr>
      <vt:lpstr>Influencing People</vt:lpstr>
      <vt:lpstr>Influencing People</vt:lpstr>
      <vt:lpstr>7-2 Assessment</vt:lpstr>
      <vt:lpstr>Importance of Ethical Behavior</vt:lpstr>
      <vt:lpstr>What is Ethical Behavior?</vt:lpstr>
      <vt:lpstr>Ethical Behavior (cont.)</vt:lpstr>
      <vt:lpstr>Preparing an Organization to Make Ethical Decisions</vt:lpstr>
      <vt:lpstr>What Can the Manager Do?</vt:lpstr>
      <vt:lpstr>7-3 Assessment</vt:lpstr>
      <vt:lpstr>Chapter Assignments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Manager as Leader</dc:title>
  <dc:creator>Phenix City Schools</dc:creator>
  <cp:lastModifiedBy>Joe Finnigan</cp:lastModifiedBy>
  <cp:revision>63</cp:revision>
  <dcterms:created xsi:type="dcterms:W3CDTF">2010-01-27T13:06:48Z</dcterms:created>
  <dcterms:modified xsi:type="dcterms:W3CDTF">2011-10-28T18:17:33Z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TC300033031033</vt:lpwstr>
  </property>
</Properties>
</file>